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Lst>
  <p:sldSz cx="18288000" cy="10287000"/>
  <p:notesSz cx="6858000" cy="9144000"/>
  <p:embeddedFontLst>
    <p:embeddedFont>
      <p:font typeface="Inter" panose="020B0604020202020204" charset="0"/>
      <p:regular r:id="rId11"/>
    </p:embeddedFont>
    <p:embeddedFont>
      <p:font typeface="Inter Bold" panose="020B0604020202020204" charset="0"/>
      <p:regular r:id="rId12"/>
    </p:embeddedFont>
    <p:embeddedFont>
      <p:font typeface="Open Sans" panose="020B0606030504020204" pitchFamily="34" charset="0"/>
      <p:regular r:id="rId13"/>
    </p:embeddedFont>
    <p:embeddedFont>
      <p:font typeface="Open Sans Bold" panose="020B0604020202020204" charset="0"/>
      <p:regular r:id="rId1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0" d="100"/>
          <a:sy n="70" d="100"/>
        </p:scale>
        <p:origin x="774" y="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9/2/2025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9/2/2025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9/2/2025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9/2/2025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9/2/2025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‹Nº›</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9/2/2025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‹Nº›</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jpeg"/></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477686" y="720054"/>
            <a:ext cx="14597596" cy="6809700"/>
          </a:xfrm>
          <a:prstGeom prst="rect">
            <a:avLst/>
          </a:prstGeom>
        </p:spPr>
        <p:txBody>
          <a:bodyPr lIns="0" tIns="0" rIns="0" bIns="0" rtlCol="0" anchor="t">
            <a:spAutoFit/>
          </a:bodyPr>
          <a:lstStyle/>
          <a:p>
            <a:pPr marL="0" lvl="0" indent="0" algn="ctr">
              <a:lnSpc>
                <a:spcPts val="17090"/>
              </a:lnSpc>
            </a:pPr>
            <a:r>
              <a:rPr lang="en-US" sz="22487" b="1" spc="-2653">
                <a:solidFill>
                  <a:srgbClr val="62969E"/>
                </a:solidFill>
                <a:latin typeface="Inter Bold"/>
                <a:ea typeface="Inter Bold"/>
                <a:cs typeface="Inter Bold"/>
                <a:sym typeface="Inter Bold"/>
              </a:rPr>
              <a:t>COLLEGE CHOICE HELPER</a:t>
            </a:r>
          </a:p>
        </p:txBody>
      </p:sp>
      <p:sp>
        <p:nvSpPr>
          <p:cNvPr id="3" name="Freeform 3"/>
          <p:cNvSpPr/>
          <p:nvPr/>
        </p:nvSpPr>
        <p:spPr>
          <a:xfrm>
            <a:off x="4318262" y="5470431"/>
            <a:ext cx="9200973" cy="5750608"/>
          </a:xfrm>
          <a:custGeom>
            <a:avLst/>
            <a:gdLst/>
            <a:ahLst/>
            <a:cxnLst/>
            <a:rect l="l" t="t" r="r" b="b"/>
            <a:pathLst>
              <a:path w="9200973" h="5750608">
                <a:moveTo>
                  <a:pt x="0" y="0"/>
                </a:moveTo>
                <a:lnTo>
                  <a:pt x="9200972" y="0"/>
                </a:lnTo>
                <a:lnTo>
                  <a:pt x="9200972" y="5750608"/>
                </a:lnTo>
                <a:lnTo>
                  <a:pt x="0" y="5750608"/>
                </a:lnTo>
                <a:lnTo>
                  <a:pt x="0" y="0"/>
                </a:lnTo>
                <a:close/>
              </a:path>
            </a:pathLst>
          </a:custGeom>
          <a:blipFill>
            <a:blip r:embed="rId2"/>
            <a:stretch>
              <a:fillRect/>
            </a:stretch>
          </a:blipFill>
        </p:spPr>
        <p:txBody>
          <a:bodyPr/>
          <a:lstStyle/>
          <a:p>
            <a:endParaRPr lang="es-CL"/>
          </a:p>
        </p:txBody>
      </p:sp>
      <p:sp>
        <p:nvSpPr>
          <p:cNvPr id="4" name="TextBox 4"/>
          <p:cNvSpPr txBox="1"/>
          <p:nvPr/>
        </p:nvSpPr>
        <p:spPr>
          <a:xfrm>
            <a:off x="14735623" y="8886759"/>
            <a:ext cx="2963848" cy="852297"/>
          </a:xfrm>
          <a:prstGeom prst="rect">
            <a:avLst/>
          </a:prstGeom>
        </p:spPr>
        <p:txBody>
          <a:bodyPr lIns="0" tIns="0" rIns="0" bIns="0" rtlCol="0" anchor="t">
            <a:spAutoFit/>
          </a:bodyPr>
          <a:lstStyle/>
          <a:p>
            <a:pPr algn="r">
              <a:lnSpc>
                <a:spcPts val="1674"/>
              </a:lnSpc>
            </a:pPr>
            <a:r>
              <a:rPr lang="en-US" sz="1800" b="1" spc="-54">
                <a:solidFill>
                  <a:srgbClr val="62969E"/>
                </a:solidFill>
                <a:latin typeface="Inter Bold"/>
                <a:ea typeface="Inter Bold"/>
                <a:cs typeface="Inter Bold"/>
                <a:sym typeface="Inter Bold"/>
              </a:rPr>
              <a:t>PRESENTADO POR:</a:t>
            </a:r>
          </a:p>
          <a:p>
            <a:pPr algn="r">
              <a:lnSpc>
                <a:spcPts val="1674"/>
              </a:lnSpc>
            </a:pPr>
            <a:r>
              <a:rPr lang="en-US" sz="1800" b="1" spc="-54">
                <a:solidFill>
                  <a:srgbClr val="62969E"/>
                </a:solidFill>
                <a:latin typeface="Inter Bold"/>
                <a:ea typeface="Inter Bold"/>
                <a:cs typeface="Inter Bold"/>
                <a:sym typeface="Inter Bold"/>
              </a:rPr>
              <a:t>ALEXANDER HERNANDEZ</a:t>
            </a:r>
          </a:p>
          <a:p>
            <a:pPr algn="r">
              <a:lnSpc>
                <a:spcPts val="1674"/>
              </a:lnSpc>
            </a:pPr>
            <a:r>
              <a:rPr lang="en-US" sz="1800" b="1" spc="-54">
                <a:solidFill>
                  <a:srgbClr val="62969E"/>
                </a:solidFill>
                <a:latin typeface="Inter Bold"/>
                <a:ea typeface="Inter Bold"/>
                <a:cs typeface="Inter Bold"/>
                <a:sym typeface="Inter Bold"/>
              </a:rPr>
              <a:t>ALVARO MUÑOZ</a:t>
            </a:r>
          </a:p>
          <a:p>
            <a:pPr marL="0" lvl="0" indent="0" algn="r">
              <a:lnSpc>
                <a:spcPts val="1674"/>
              </a:lnSpc>
            </a:pPr>
            <a:r>
              <a:rPr lang="en-US" sz="1800" b="1" spc="-54">
                <a:solidFill>
                  <a:srgbClr val="62969E"/>
                </a:solidFill>
                <a:latin typeface="Inter Bold"/>
                <a:ea typeface="Inter Bold"/>
                <a:cs typeface="Inter Bold"/>
                <a:sym typeface="Inter Bold"/>
              </a:rPr>
              <a:t>ABEL SANCHEZ</a:t>
            </a:r>
          </a:p>
        </p:txBody>
      </p:sp>
      <p:sp>
        <p:nvSpPr>
          <p:cNvPr id="5" name="TextBox 5"/>
          <p:cNvSpPr txBox="1"/>
          <p:nvPr/>
        </p:nvSpPr>
        <p:spPr>
          <a:xfrm>
            <a:off x="588530" y="9305859"/>
            <a:ext cx="2940137" cy="433197"/>
          </a:xfrm>
          <a:prstGeom prst="rect">
            <a:avLst/>
          </a:prstGeom>
        </p:spPr>
        <p:txBody>
          <a:bodyPr lIns="0" tIns="0" rIns="0" bIns="0" rtlCol="0" anchor="t">
            <a:spAutoFit/>
          </a:bodyPr>
          <a:lstStyle/>
          <a:p>
            <a:pPr algn="l">
              <a:lnSpc>
                <a:spcPts val="1674"/>
              </a:lnSpc>
            </a:pPr>
            <a:r>
              <a:rPr lang="en-US" sz="1800" b="1" spc="-54">
                <a:solidFill>
                  <a:srgbClr val="62969E"/>
                </a:solidFill>
                <a:latin typeface="Inter Bold"/>
                <a:ea typeface="Inter Bold"/>
                <a:cs typeface="Inter Bold"/>
                <a:sym typeface="Inter Bold"/>
              </a:rPr>
              <a:t>CAPSTONE 008D PTY4614</a:t>
            </a:r>
          </a:p>
          <a:p>
            <a:pPr marL="0" lvl="0" indent="0" algn="l">
              <a:lnSpc>
                <a:spcPts val="1674"/>
              </a:lnSpc>
            </a:pPr>
            <a:r>
              <a:rPr lang="en-US" sz="1800" b="1" spc="-54">
                <a:solidFill>
                  <a:srgbClr val="62969E"/>
                </a:solidFill>
                <a:latin typeface="Inter Bold"/>
                <a:ea typeface="Inter Bold"/>
                <a:cs typeface="Inter Bold"/>
                <a:sym typeface="Inter Bold"/>
              </a:rPr>
              <a:t>OSNELLYS ANDRADE</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67848" y="802069"/>
            <a:ext cx="5566309" cy="3415537"/>
          </a:xfrm>
          <a:prstGeom prst="rect">
            <a:avLst/>
          </a:prstGeom>
        </p:spPr>
        <p:txBody>
          <a:bodyPr lIns="0" tIns="0" rIns="0" bIns="0" rtlCol="0" anchor="t">
            <a:spAutoFit/>
          </a:bodyPr>
          <a:lstStyle/>
          <a:p>
            <a:pPr marL="0" lvl="0" indent="0" algn="l">
              <a:lnSpc>
                <a:spcPts val="8610"/>
              </a:lnSpc>
            </a:pPr>
            <a:r>
              <a:rPr lang="en-US" sz="10899" b="1" spc="-1286">
                <a:solidFill>
                  <a:srgbClr val="62969E"/>
                </a:solidFill>
                <a:latin typeface="Inter Bold"/>
                <a:ea typeface="Inter Bold"/>
                <a:cs typeface="Inter Bold"/>
                <a:sym typeface="Inter Bold"/>
              </a:rPr>
              <a:t>COLLEGE CHOICE HELPER</a:t>
            </a:r>
          </a:p>
        </p:txBody>
      </p:sp>
      <p:sp>
        <p:nvSpPr>
          <p:cNvPr id="3" name="TextBox 3"/>
          <p:cNvSpPr txBox="1"/>
          <p:nvPr/>
        </p:nvSpPr>
        <p:spPr>
          <a:xfrm>
            <a:off x="839368" y="4941967"/>
            <a:ext cx="8115300" cy="2088672"/>
          </a:xfrm>
          <a:prstGeom prst="rect">
            <a:avLst/>
          </a:prstGeom>
        </p:spPr>
        <p:txBody>
          <a:bodyPr lIns="0" tIns="0" rIns="0" bIns="0" rtlCol="0" anchor="t">
            <a:spAutoFit/>
          </a:bodyPr>
          <a:lstStyle/>
          <a:p>
            <a:pPr marL="0" lvl="0" indent="0" algn="l">
              <a:lnSpc>
                <a:spcPts val="3370"/>
              </a:lnSpc>
            </a:pPr>
            <a:r>
              <a:rPr lang="en-US" sz="2407" spc="-214">
                <a:solidFill>
                  <a:srgbClr val="122029"/>
                </a:solidFill>
                <a:latin typeface="Inter"/>
                <a:ea typeface="Inter"/>
                <a:cs typeface="Inter"/>
                <a:sym typeface="Inter"/>
              </a:rPr>
              <a:t>College Choice Helper es un sitio web el cual, usando ciertos parámetros, permite guiar jóvenes en la ardua labor de elegir una institución educativa, buscando mitigar este problema College Choice Helper fue desarrollado tomando en cuenta los factores más significativos para asegurar la eficacia de la solución.</a:t>
            </a:r>
          </a:p>
        </p:txBody>
      </p:sp>
      <p:sp>
        <p:nvSpPr>
          <p:cNvPr id="4" name="TextBox 4"/>
          <p:cNvSpPr txBox="1"/>
          <p:nvPr/>
        </p:nvSpPr>
        <p:spPr>
          <a:xfrm>
            <a:off x="10446905" y="9096309"/>
            <a:ext cx="2513344" cy="642747"/>
          </a:xfrm>
          <a:prstGeom prst="rect">
            <a:avLst/>
          </a:prstGeom>
        </p:spPr>
        <p:txBody>
          <a:bodyPr lIns="0" tIns="0" rIns="0" bIns="0" rtlCol="0" anchor="t">
            <a:spAutoFit/>
          </a:bodyPr>
          <a:lstStyle/>
          <a:p>
            <a:pPr algn="l">
              <a:lnSpc>
                <a:spcPts val="1674"/>
              </a:lnSpc>
            </a:pPr>
            <a:r>
              <a:rPr lang="en-US" sz="1800" b="1" spc="-54">
                <a:solidFill>
                  <a:srgbClr val="2B485F"/>
                </a:solidFill>
                <a:latin typeface="Inter Bold"/>
                <a:ea typeface="Inter Bold"/>
                <a:cs typeface="Inter Bold"/>
                <a:sym typeface="Inter Bold"/>
              </a:rPr>
              <a:t>PRESENTADO POR: ÁLVARO</a:t>
            </a:r>
          </a:p>
          <a:p>
            <a:pPr marL="0" lvl="0" indent="0" algn="l">
              <a:lnSpc>
                <a:spcPts val="1674"/>
              </a:lnSpc>
            </a:pPr>
            <a:endParaRPr lang="en-US" sz="1800" b="1" spc="-54">
              <a:solidFill>
                <a:srgbClr val="2B485F"/>
              </a:solidFill>
              <a:latin typeface="Inter Bold"/>
              <a:ea typeface="Inter Bold"/>
              <a:cs typeface="Inter Bold"/>
              <a:sym typeface="Inter Bold"/>
            </a:endParaRPr>
          </a:p>
        </p:txBody>
      </p:sp>
      <p:sp>
        <p:nvSpPr>
          <p:cNvPr id="5" name="TextBox 5"/>
          <p:cNvSpPr txBox="1"/>
          <p:nvPr/>
        </p:nvSpPr>
        <p:spPr>
          <a:xfrm>
            <a:off x="422706" y="9515409"/>
            <a:ext cx="2513344" cy="223647"/>
          </a:xfrm>
          <a:prstGeom prst="rect">
            <a:avLst/>
          </a:prstGeom>
        </p:spPr>
        <p:txBody>
          <a:bodyPr lIns="0" tIns="0" rIns="0" bIns="0" rtlCol="0" anchor="t">
            <a:spAutoFit/>
          </a:bodyPr>
          <a:lstStyle/>
          <a:p>
            <a:pPr marL="0" lvl="0" indent="0" algn="l">
              <a:lnSpc>
                <a:spcPts val="1674"/>
              </a:lnSpc>
            </a:pPr>
            <a:r>
              <a:rPr lang="en-US" sz="1800" b="1" spc="-54">
                <a:solidFill>
                  <a:srgbClr val="2B485F"/>
                </a:solidFill>
                <a:latin typeface="Inter Bold"/>
                <a:ea typeface="Inter Bold"/>
                <a:cs typeface="Inter Bold"/>
                <a:sym typeface="Inter Bold"/>
              </a:rPr>
              <a:t>RINCON &amp; CO.</a:t>
            </a:r>
          </a:p>
        </p:txBody>
      </p:sp>
      <p:sp>
        <p:nvSpPr>
          <p:cNvPr id="6" name="AutoShape 6"/>
          <p:cNvSpPr/>
          <p:nvPr/>
        </p:nvSpPr>
        <p:spPr>
          <a:xfrm>
            <a:off x="10446905" y="8092765"/>
            <a:ext cx="7931544" cy="0"/>
          </a:xfrm>
          <a:prstGeom prst="line">
            <a:avLst/>
          </a:prstGeom>
          <a:ln w="19050" cap="flat">
            <a:solidFill>
              <a:srgbClr val="2B485F"/>
            </a:solidFill>
            <a:prstDash val="solid"/>
            <a:headEnd type="none" w="sm" len="sm"/>
            <a:tailEnd type="none" w="sm" len="sm"/>
          </a:ln>
        </p:spPr>
        <p:txBody>
          <a:bodyPr/>
          <a:lstStyle/>
          <a:p>
            <a:endParaRPr lang="es-CL"/>
          </a:p>
        </p:txBody>
      </p:sp>
      <p:sp>
        <p:nvSpPr>
          <p:cNvPr id="7" name="AutoShape 7"/>
          <p:cNvSpPr/>
          <p:nvPr/>
        </p:nvSpPr>
        <p:spPr>
          <a:xfrm>
            <a:off x="10446905" y="5153025"/>
            <a:ext cx="7931544" cy="0"/>
          </a:xfrm>
          <a:prstGeom prst="line">
            <a:avLst/>
          </a:prstGeom>
          <a:ln w="19050" cap="flat">
            <a:solidFill>
              <a:srgbClr val="2B485F"/>
            </a:solidFill>
            <a:prstDash val="solid"/>
            <a:headEnd type="none" w="sm" len="sm"/>
            <a:tailEnd type="none" w="sm" len="sm"/>
          </a:ln>
        </p:spPr>
        <p:txBody>
          <a:bodyPr/>
          <a:lstStyle/>
          <a:p>
            <a:endParaRPr lang="es-CL"/>
          </a:p>
        </p:txBody>
      </p:sp>
      <p:sp>
        <p:nvSpPr>
          <p:cNvPr id="8" name="AutoShape 8"/>
          <p:cNvSpPr/>
          <p:nvPr/>
        </p:nvSpPr>
        <p:spPr>
          <a:xfrm>
            <a:off x="10446905" y="6588005"/>
            <a:ext cx="7931544" cy="0"/>
          </a:xfrm>
          <a:prstGeom prst="line">
            <a:avLst/>
          </a:prstGeom>
          <a:ln w="19050" cap="flat">
            <a:solidFill>
              <a:srgbClr val="2B485F"/>
            </a:solidFill>
            <a:prstDash val="solid"/>
            <a:headEnd type="none" w="sm" len="sm"/>
            <a:tailEnd type="none" w="sm" len="sm"/>
          </a:ln>
        </p:spPr>
        <p:txBody>
          <a:bodyPr/>
          <a:lstStyle/>
          <a:p>
            <a:endParaRPr lang="es-CL"/>
          </a:p>
        </p:txBody>
      </p:sp>
      <p:grpSp>
        <p:nvGrpSpPr>
          <p:cNvPr id="9" name="Group 9"/>
          <p:cNvGrpSpPr/>
          <p:nvPr/>
        </p:nvGrpSpPr>
        <p:grpSpPr>
          <a:xfrm>
            <a:off x="10446905" y="0"/>
            <a:ext cx="7841095" cy="4610100"/>
            <a:chOff x="0" y="0"/>
            <a:chExt cx="2710690" cy="1593725"/>
          </a:xfrm>
        </p:grpSpPr>
        <p:sp>
          <p:nvSpPr>
            <p:cNvPr id="10" name="Freeform 10"/>
            <p:cNvSpPr/>
            <p:nvPr/>
          </p:nvSpPr>
          <p:spPr>
            <a:xfrm>
              <a:off x="0" y="0"/>
              <a:ext cx="2710690" cy="1593725"/>
            </a:xfrm>
            <a:custGeom>
              <a:avLst/>
              <a:gdLst/>
              <a:ahLst/>
              <a:cxnLst/>
              <a:rect l="l" t="t" r="r" b="b"/>
              <a:pathLst>
                <a:path w="2710690" h="1593725">
                  <a:moveTo>
                    <a:pt x="0" y="0"/>
                  </a:moveTo>
                  <a:lnTo>
                    <a:pt x="2710690" y="0"/>
                  </a:lnTo>
                  <a:lnTo>
                    <a:pt x="2710690" y="1593725"/>
                  </a:lnTo>
                  <a:lnTo>
                    <a:pt x="0" y="1593725"/>
                  </a:lnTo>
                  <a:close/>
                </a:path>
              </a:pathLst>
            </a:custGeom>
            <a:blipFill>
              <a:blip r:embed="rId2"/>
              <a:stretch>
                <a:fillRect t="-6765" b="-6765"/>
              </a:stretch>
            </a:blipFill>
          </p:spPr>
          <p:txBody>
            <a:bodyPr/>
            <a:lstStyle/>
            <a:p>
              <a:endParaRPr lang="es-CL"/>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271356" y="0"/>
            <a:ext cx="5179605" cy="10287000"/>
            <a:chOff x="0" y="0"/>
            <a:chExt cx="802456" cy="1593725"/>
          </a:xfrm>
        </p:grpSpPr>
        <p:sp>
          <p:nvSpPr>
            <p:cNvPr id="3" name="Freeform 3"/>
            <p:cNvSpPr/>
            <p:nvPr/>
          </p:nvSpPr>
          <p:spPr>
            <a:xfrm>
              <a:off x="0" y="0"/>
              <a:ext cx="802456" cy="1593725"/>
            </a:xfrm>
            <a:custGeom>
              <a:avLst/>
              <a:gdLst/>
              <a:ahLst/>
              <a:cxnLst/>
              <a:rect l="l" t="t" r="r" b="b"/>
              <a:pathLst>
                <a:path w="802456" h="1593725">
                  <a:moveTo>
                    <a:pt x="0" y="0"/>
                  </a:moveTo>
                  <a:lnTo>
                    <a:pt x="802456" y="0"/>
                  </a:lnTo>
                  <a:lnTo>
                    <a:pt x="802456" y="1593725"/>
                  </a:lnTo>
                  <a:lnTo>
                    <a:pt x="0" y="1593725"/>
                  </a:lnTo>
                  <a:close/>
                </a:path>
              </a:pathLst>
            </a:custGeom>
            <a:blipFill>
              <a:blip r:embed="rId2"/>
              <a:stretch>
                <a:fillRect l="-99047" r="-99047"/>
              </a:stretch>
            </a:blipFill>
          </p:spPr>
          <p:txBody>
            <a:bodyPr/>
            <a:lstStyle/>
            <a:p>
              <a:endParaRPr lang="es-CL"/>
            </a:p>
          </p:txBody>
        </p:sp>
      </p:grpSp>
      <p:sp>
        <p:nvSpPr>
          <p:cNvPr id="4" name="AutoShape 4"/>
          <p:cNvSpPr/>
          <p:nvPr/>
        </p:nvSpPr>
        <p:spPr>
          <a:xfrm>
            <a:off x="355979" y="3349923"/>
            <a:ext cx="7931544" cy="0"/>
          </a:xfrm>
          <a:prstGeom prst="line">
            <a:avLst/>
          </a:prstGeom>
          <a:ln w="19050" cap="flat">
            <a:solidFill>
              <a:srgbClr val="2B485F"/>
            </a:solidFill>
            <a:prstDash val="solid"/>
            <a:headEnd type="none" w="sm" len="sm"/>
            <a:tailEnd type="none" w="sm" len="sm"/>
          </a:ln>
        </p:spPr>
        <p:txBody>
          <a:bodyPr/>
          <a:lstStyle/>
          <a:p>
            <a:endParaRPr lang="es-CL"/>
          </a:p>
        </p:txBody>
      </p:sp>
      <p:sp>
        <p:nvSpPr>
          <p:cNvPr id="5" name="AutoShape 5"/>
          <p:cNvSpPr/>
          <p:nvPr/>
        </p:nvSpPr>
        <p:spPr>
          <a:xfrm>
            <a:off x="355979" y="4936570"/>
            <a:ext cx="7931544" cy="0"/>
          </a:xfrm>
          <a:prstGeom prst="line">
            <a:avLst/>
          </a:prstGeom>
          <a:ln w="19050" cap="flat">
            <a:solidFill>
              <a:srgbClr val="2B485F"/>
            </a:solidFill>
            <a:prstDash val="solid"/>
            <a:headEnd type="none" w="sm" len="sm"/>
            <a:tailEnd type="none" w="sm" len="sm"/>
          </a:ln>
        </p:spPr>
        <p:txBody>
          <a:bodyPr/>
          <a:lstStyle/>
          <a:p>
            <a:endParaRPr lang="es-CL"/>
          </a:p>
        </p:txBody>
      </p:sp>
      <p:sp>
        <p:nvSpPr>
          <p:cNvPr id="6" name="AutoShape 6"/>
          <p:cNvSpPr/>
          <p:nvPr/>
        </p:nvSpPr>
        <p:spPr>
          <a:xfrm>
            <a:off x="355979" y="6757750"/>
            <a:ext cx="7931544" cy="0"/>
          </a:xfrm>
          <a:prstGeom prst="line">
            <a:avLst/>
          </a:prstGeom>
          <a:ln w="19050" cap="flat">
            <a:solidFill>
              <a:srgbClr val="2B485F"/>
            </a:solidFill>
            <a:prstDash val="solid"/>
            <a:headEnd type="none" w="sm" len="sm"/>
            <a:tailEnd type="none" w="sm" len="sm"/>
          </a:ln>
        </p:spPr>
        <p:txBody>
          <a:bodyPr/>
          <a:lstStyle/>
          <a:p>
            <a:endParaRPr lang="es-CL"/>
          </a:p>
        </p:txBody>
      </p:sp>
      <p:grpSp>
        <p:nvGrpSpPr>
          <p:cNvPr id="7" name="Group 7"/>
          <p:cNvGrpSpPr/>
          <p:nvPr/>
        </p:nvGrpSpPr>
        <p:grpSpPr>
          <a:xfrm>
            <a:off x="9031489" y="6295787"/>
            <a:ext cx="3821396" cy="2301784"/>
            <a:chOff x="0" y="0"/>
            <a:chExt cx="1006458" cy="606231"/>
          </a:xfrm>
        </p:grpSpPr>
        <p:sp>
          <p:nvSpPr>
            <p:cNvPr id="8" name="Freeform 8"/>
            <p:cNvSpPr/>
            <p:nvPr/>
          </p:nvSpPr>
          <p:spPr>
            <a:xfrm>
              <a:off x="0" y="0"/>
              <a:ext cx="1006458" cy="606231"/>
            </a:xfrm>
            <a:custGeom>
              <a:avLst/>
              <a:gdLst/>
              <a:ahLst/>
              <a:cxnLst/>
              <a:rect l="l" t="t" r="r" b="b"/>
              <a:pathLst>
                <a:path w="1006458" h="606231">
                  <a:moveTo>
                    <a:pt x="0" y="0"/>
                  </a:moveTo>
                  <a:lnTo>
                    <a:pt x="1006458" y="0"/>
                  </a:lnTo>
                  <a:lnTo>
                    <a:pt x="1006458" y="606231"/>
                  </a:lnTo>
                  <a:lnTo>
                    <a:pt x="0" y="606231"/>
                  </a:lnTo>
                  <a:close/>
                </a:path>
              </a:pathLst>
            </a:custGeom>
            <a:solidFill>
              <a:srgbClr val="122029"/>
            </a:solidFill>
          </p:spPr>
          <p:txBody>
            <a:bodyPr/>
            <a:lstStyle/>
            <a:p>
              <a:endParaRPr lang="es-CL"/>
            </a:p>
          </p:txBody>
        </p:sp>
        <p:sp>
          <p:nvSpPr>
            <p:cNvPr id="9" name="TextBox 9"/>
            <p:cNvSpPr txBox="1"/>
            <p:nvPr/>
          </p:nvSpPr>
          <p:spPr>
            <a:xfrm>
              <a:off x="0" y="47625"/>
              <a:ext cx="1006458" cy="558606"/>
            </a:xfrm>
            <a:prstGeom prst="rect">
              <a:avLst/>
            </a:prstGeom>
          </p:spPr>
          <p:txBody>
            <a:bodyPr lIns="50800" tIns="50800" rIns="50800" bIns="50800" rtlCol="0" anchor="ctr"/>
            <a:lstStyle/>
            <a:p>
              <a:pPr algn="ctr">
                <a:lnSpc>
                  <a:spcPts val="1674"/>
                </a:lnSpc>
              </a:pPr>
              <a:endParaRPr/>
            </a:p>
          </p:txBody>
        </p:sp>
      </p:grpSp>
      <p:sp>
        <p:nvSpPr>
          <p:cNvPr id="10" name="TextBox 10"/>
          <p:cNvSpPr txBox="1"/>
          <p:nvPr/>
        </p:nvSpPr>
        <p:spPr>
          <a:xfrm>
            <a:off x="690926" y="409575"/>
            <a:ext cx="11445919" cy="1248321"/>
          </a:xfrm>
          <a:prstGeom prst="rect">
            <a:avLst/>
          </a:prstGeom>
        </p:spPr>
        <p:txBody>
          <a:bodyPr lIns="0" tIns="0" rIns="0" bIns="0" rtlCol="0" anchor="t">
            <a:spAutoFit/>
          </a:bodyPr>
          <a:lstStyle/>
          <a:p>
            <a:pPr marL="0" lvl="0" indent="0" algn="l">
              <a:lnSpc>
                <a:spcPts val="8618"/>
              </a:lnSpc>
            </a:pPr>
            <a:r>
              <a:rPr lang="en-US" sz="10910" b="1" spc="-1287">
                <a:solidFill>
                  <a:srgbClr val="62969E"/>
                </a:solidFill>
                <a:latin typeface="Inter Bold"/>
                <a:ea typeface="Inter Bold"/>
                <a:cs typeface="Inter Bold"/>
                <a:sym typeface="Inter Bold"/>
              </a:rPr>
              <a:t>FUNDAMENTACIÓN</a:t>
            </a:r>
          </a:p>
        </p:txBody>
      </p:sp>
      <p:sp>
        <p:nvSpPr>
          <p:cNvPr id="11" name="TextBox 11"/>
          <p:cNvSpPr txBox="1"/>
          <p:nvPr/>
        </p:nvSpPr>
        <p:spPr>
          <a:xfrm>
            <a:off x="422706" y="2344301"/>
            <a:ext cx="2930529" cy="621030"/>
          </a:xfrm>
          <a:prstGeom prst="rect">
            <a:avLst/>
          </a:prstGeom>
        </p:spPr>
        <p:txBody>
          <a:bodyPr lIns="0" tIns="0" rIns="0" bIns="0" rtlCol="0" anchor="t">
            <a:spAutoFit/>
          </a:bodyPr>
          <a:lstStyle/>
          <a:p>
            <a:pPr marL="0" lvl="0" indent="0" algn="l">
              <a:lnSpc>
                <a:spcPts val="2520"/>
              </a:lnSpc>
            </a:pPr>
            <a:r>
              <a:rPr lang="en-US" sz="1800" b="1" spc="-160">
                <a:solidFill>
                  <a:srgbClr val="2B485F"/>
                </a:solidFill>
                <a:latin typeface="Inter Bold"/>
                <a:ea typeface="Inter Bold"/>
                <a:cs typeface="Inter Bold"/>
                <a:sym typeface="Inter Bold"/>
              </a:rPr>
              <a:t>¿Y porque debería hacerse este proyecto?</a:t>
            </a:r>
          </a:p>
        </p:txBody>
      </p:sp>
      <p:sp>
        <p:nvSpPr>
          <p:cNvPr id="12" name="TextBox 12"/>
          <p:cNvSpPr txBox="1"/>
          <p:nvPr/>
        </p:nvSpPr>
        <p:spPr>
          <a:xfrm>
            <a:off x="3353235" y="2344301"/>
            <a:ext cx="4934288" cy="621030"/>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Porque el problema de ser joven y no saber donde estudiar continua y continuará en los años por venir</a:t>
            </a:r>
          </a:p>
        </p:txBody>
      </p:sp>
      <p:sp>
        <p:nvSpPr>
          <p:cNvPr id="13" name="TextBox 13"/>
          <p:cNvSpPr txBox="1"/>
          <p:nvPr/>
        </p:nvSpPr>
        <p:spPr>
          <a:xfrm>
            <a:off x="422706" y="3853578"/>
            <a:ext cx="2930529" cy="621030"/>
          </a:xfrm>
          <a:prstGeom prst="rect">
            <a:avLst/>
          </a:prstGeom>
        </p:spPr>
        <p:txBody>
          <a:bodyPr lIns="0" tIns="0" rIns="0" bIns="0" rtlCol="0" anchor="t">
            <a:spAutoFit/>
          </a:bodyPr>
          <a:lstStyle/>
          <a:p>
            <a:pPr marL="0" lvl="0" indent="0" algn="l">
              <a:lnSpc>
                <a:spcPts val="2520"/>
              </a:lnSpc>
            </a:pPr>
            <a:r>
              <a:rPr lang="en-US" sz="1800" b="1" spc="-160">
                <a:solidFill>
                  <a:srgbClr val="2B485F"/>
                </a:solidFill>
                <a:latin typeface="Inter Bold"/>
                <a:ea typeface="Inter Bold"/>
                <a:cs typeface="Inter Bold"/>
                <a:sym typeface="Inter Bold"/>
              </a:rPr>
              <a:t>¿Y se relaciona con lo que estudiamos?</a:t>
            </a:r>
          </a:p>
        </p:txBody>
      </p:sp>
      <p:sp>
        <p:nvSpPr>
          <p:cNvPr id="14" name="TextBox 14"/>
          <p:cNvSpPr txBox="1"/>
          <p:nvPr/>
        </p:nvSpPr>
        <p:spPr>
          <a:xfrm>
            <a:off x="3353235" y="3696415"/>
            <a:ext cx="4934288"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Si, puesto que necesitaremos usar varías de las competencias que aprendimos durante la carrera tales como:</a:t>
            </a:r>
          </a:p>
        </p:txBody>
      </p:sp>
      <p:sp>
        <p:nvSpPr>
          <p:cNvPr id="15" name="TextBox 15"/>
          <p:cNvSpPr txBox="1"/>
          <p:nvPr/>
        </p:nvSpPr>
        <p:spPr>
          <a:xfrm>
            <a:off x="9307444" y="2635766"/>
            <a:ext cx="2943991" cy="3538234"/>
          </a:xfrm>
          <a:prstGeom prst="rect">
            <a:avLst/>
          </a:prstGeom>
        </p:spPr>
        <p:txBody>
          <a:bodyPr lIns="0" tIns="0" rIns="0" bIns="0" rtlCol="0" anchor="t">
            <a:spAutoFit/>
          </a:bodyPr>
          <a:lstStyle/>
          <a:p>
            <a:pPr marL="366914" lvl="1" indent="-183457" algn="l">
              <a:lnSpc>
                <a:spcPts val="2379"/>
              </a:lnSpc>
              <a:buFont typeface="Arial"/>
              <a:buChar char="•"/>
            </a:pPr>
            <a:r>
              <a:rPr lang="en-US" sz="1699" spc="-151">
                <a:solidFill>
                  <a:srgbClr val="122029"/>
                </a:solidFill>
                <a:latin typeface="Inter"/>
                <a:ea typeface="Inter"/>
                <a:cs typeface="Inter"/>
                <a:sym typeface="Inter"/>
              </a:rPr>
              <a:t>Gestión de proyectos informáticos</a:t>
            </a:r>
          </a:p>
          <a:p>
            <a:pPr marL="366914" lvl="1" indent="-183457" algn="l">
              <a:lnSpc>
                <a:spcPts val="2379"/>
              </a:lnSpc>
              <a:buFont typeface="Arial"/>
              <a:buChar char="•"/>
            </a:pPr>
            <a:r>
              <a:rPr lang="en-US" sz="1699" spc="-151">
                <a:solidFill>
                  <a:srgbClr val="122029"/>
                </a:solidFill>
                <a:latin typeface="Inter"/>
                <a:ea typeface="Inter"/>
                <a:cs typeface="Inter"/>
                <a:sym typeface="Inter"/>
              </a:rPr>
              <a:t>Desarrollar soluciones de software</a:t>
            </a:r>
          </a:p>
          <a:p>
            <a:pPr marL="366914" lvl="1" indent="-183457" algn="l">
              <a:lnSpc>
                <a:spcPts val="2379"/>
              </a:lnSpc>
              <a:buFont typeface="Arial"/>
              <a:buChar char="•"/>
            </a:pPr>
            <a:r>
              <a:rPr lang="en-US" sz="1699" spc="-151">
                <a:solidFill>
                  <a:srgbClr val="122029"/>
                </a:solidFill>
                <a:latin typeface="Inter"/>
                <a:ea typeface="Inter"/>
                <a:cs typeface="Inter"/>
                <a:sym typeface="Inter"/>
              </a:rPr>
              <a:t>Construir modelos de datos</a:t>
            </a:r>
          </a:p>
          <a:p>
            <a:pPr marL="366914" lvl="1" indent="-183457" algn="l">
              <a:lnSpc>
                <a:spcPts val="2379"/>
              </a:lnSpc>
              <a:buFont typeface="Arial"/>
              <a:buChar char="•"/>
            </a:pPr>
            <a:r>
              <a:rPr lang="en-US" sz="1699" spc="-151">
                <a:solidFill>
                  <a:srgbClr val="122029"/>
                </a:solidFill>
                <a:latin typeface="Inter"/>
                <a:ea typeface="Inter"/>
                <a:cs typeface="Inter"/>
                <a:sym typeface="Inter"/>
              </a:rPr>
              <a:t>Consultas de base de datos</a:t>
            </a:r>
          </a:p>
          <a:p>
            <a:pPr marL="366914" lvl="1" indent="-183457" algn="l">
              <a:lnSpc>
                <a:spcPts val="2379"/>
              </a:lnSpc>
              <a:buFont typeface="Arial"/>
              <a:buChar char="•"/>
            </a:pPr>
            <a:r>
              <a:rPr lang="en-US" sz="1699" spc="-151">
                <a:solidFill>
                  <a:srgbClr val="122029"/>
                </a:solidFill>
                <a:latin typeface="Inter"/>
                <a:ea typeface="Inter"/>
                <a:cs typeface="Inter"/>
                <a:sym typeface="Inter"/>
              </a:rPr>
              <a:t>Construir modelos arquitectónicos</a:t>
            </a:r>
          </a:p>
          <a:p>
            <a:pPr marL="366914" lvl="1" indent="-183457" algn="l">
              <a:lnSpc>
                <a:spcPts val="2379"/>
              </a:lnSpc>
              <a:buFont typeface="Arial"/>
              <a:buChar char="•"/>
            </a:pPr>
            <a:r>
              <a:rPr lang="en-US" sz="1699" spc="-151">
                <a:solidFill>
                  <a:srgbClr val="122029"/>
                </a:solidFill>
                <a:latin typeface="Inter"/>
                <a:ea typeface="Inter"/>
                <a:cs typeface="Inter"/>
                <a:sym typeface="Inter"/>
              </a:rPr>
              <a:t>Pruebas de certificación</a:t>
            </a:r>
          </a:p>
          <a:p>
            <a:pPr marL="366914" lvl="1" indent="-183457" algn="l">
              <a:lnSpc>
                <a:spcPts val="2379"/>
              </a:lnSpc>
              <a:buFont typeface="Arial"/>
              <a:buChar char="•"/>
            </a:pPr>
            <a:r>
              <a:rPr lang="en-US" sz="1699" spc="-151">
                <a:solidFill>
                  <a:srgbClr val="122029"/>
                </a:solidFill>
                <a:latin typeface="Inter"/>
                <a:ea typeface="Inter"/>
                <a:cs typeface="Inter"/>
                <a:sym typeface="Inter"/>
              </a:rPr>
              <a:t>Resolver vulnerabilidades sistémicas</a:t>
            </a:r>
          </a:p>
          <a:p>
            <a:pPr marL="0" lvl="0" indent="0" algn="l">
              <a:lnSpc>
                <a:spcPts val="2379"/>
              </a:lnSpc>
            </a:pPr>
            <a:endParaRPr lang="en-US" sz="1699" spc="-151">
              <a:solidFill>
                <a:srgbClr val="122029"/>
              </a:solidFill>
              <a:latin typeface="Inter"/>
              <a:ea typeface="Inter"/>
              <a:cs typeface="Inter"/>
              <a:sym typeface="Inter"/>
            </a:endParaRPr>
          </a:p>
        </p:txBody>
      </p:sp>
      <p:sp>
        <p:nvSpPr>
          <p:cNvPr id="16" name="TextBox 16"/>
          <p:cNvSpPr txBox="1"/>
          <p:nvPr/>
        </p:nvSpPr>
        <p:spPr>
          <a:xfrm>
            <a:off x="422706" y="5360432"/>
            <a:ext cx="2930529" cy="935355"/>
          </a:xfrm>
          <a:prstGeom prst="rect">
            <a:avLst/>
          </a:prstGeom>
        </p:spPr>
        <p:txBody>
          <a:bodyPr lIns="0" tIns="0" rIns="0" bIns="0" rtlCol="0" anchor="t">
            <a:spAutoFit/>
          </a:bodyPr>
          <a:lstStyle/>
          <a:p>
            <a:pPr marL="0" lvl="0" indent="0" algn="l">
              <a:lnSpc>
                <a:spcPts val="2520"/>
              </a:lnSpc>
            </a:pPr>
            <a:r>
              <a:rPr lang="en-US" sz="1800" b="1" spc="-160">
                <a:solidFill>
                  <a:srgbClr val="2B485F"/>
                </a:solidFill>
                <a:latin typeface="Inter Bold"/>
                <a:ea typeface="Inter Bold"/>
                <a:cs typeface="Inter Bold"/>
                <a:sym typeface="Inter Bold"/>
              </a:rPr>
              <a:t>¿Y nos resulta  útil para nuestros intereses profesionales?</a:t>
            </a:r>
          </a:p>
        </p:txBody>
      </p:sp>
      <p:sp>
        <p:nvSpPr>
          <p:cNvPr id="17" name="TextBox 17"/>
          <p:cNvSpPr txBox="1"/>
          <p:nvPr/>
        </p:nvSpPr>
        <p:spPr>
          <a:xfrm>
            <a:off x="3353235" y="5203270"/>
            <a:ext cx="4934288" cy="1249680"/>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Si, las habilidades que ponemos en práctica se relacionan a lo que como equipo queremos seguir haciendo en nuestra vida profesional, en líneas generales</a:t>
            </a:r>
          </a:p>
        </p:txBody>
      </p:sp>
      <p:sp>
        <p:nvSpPr>
          <p:cNvPr id="18" name="TextBox 18"/>
          <p:cNvSpPr txBox="1"/>
          <p:nvPr/>
        </p:nvSpPr>
        <p:spPr>
          <a:xfrm>
            <a:off x="422706" y="7347695"/>
            <a:ext cx="2930529" cy="306705"/>
          </a:xfrm>
          <a:prstGeom prst="rect">
            <a:avLst/>
          </a:prstGeom>
        </p:spPr>
        <p:txBody>
          <a:bodyPr lIns="0" tIns="0" rIns="0" bIns="0" rtlCol="0" anchor="t">
            <a:spAutoFit/>
          </a:bodyPr>
          <a:lstStyle/>
          <a:p>
            <a:pPr marL="0" lvl="0" indent="0" algn="l">
              <a:lnSpc>
                <a:spcPts val="2520"/>
              </a:lnSpc>
            </a:pPr>
            <a:r>
              <a:rPr lang="en-US" sz="1800" b="1" spc="-160">
                <a:solidFill>
                  <a:srgbClr val="2B485F"/>
                </a:solidFill>
                <a:latin typeface="Inter Bold"/>
                <a:ea typeface="Inter Bold"/>
                <a:cs typeface="Inter Bold"/>
                <a:sym typeface="Inter Bold"/>
              </a:rPr>
              <a:t>¿Y es factible realizarlo?</a:t>
            </a:r>
          </a:p>
        </p:txBody>
      </p:sp>
      <p:sp>
        <p:nvSpPr>
          <p:cNvPr id="19" name="TextBox 19"/>
          <p:cNvSpPr txBox="1"/>
          <p:nvPr/>
        </p:nvSpPr>
        <p:spPr>
          <a:xfrm>
            <a:off x="3353235" y="6876207"/>
            <a:ext cx="4934288" cy="1249680"/>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Como equipo usaremos solamente herramientas opensource y trabajaremos únicamente nosotros en el proyecto, con lo que el único recurso a utilizar realmente será el tiempo.</a:t>
            </a:r>
          </a:p>
        </p:txBody>
      </p:sp>
      <p:sp>
        <p:nvSpPr>
          <p:cNvPr id="20" name="TextBox 20"/>
          <p:cNvSpPr txBox="1"/>
          <p:nvPr/>
        </p:nvSpPr>
        <p:spPr>
          <a:xfrm>
            <a:off x="9307444" y="6584742"/>
            <a:ext cx="3459656" cy="1564005"/>
          </a:xfrm>
          <a:prstGeom prst="rect">
            <a:avLst/>
          </a:prstGeom>
        </p:spPr>
        <p:txBody>
          <a:bodyPr lIns="0" tIns="0" rIns="0" bIns="0" rtlCol="0" anchor="t">
            <a:spAutoFit/>
          </a:bodyPr>
          <a:lstStyle/>
          <a:p>
            <a:pPr marL="0" lvl="0" indent="0" algn="l">
              <a:lnSpc>
                <a:spcPts val="2520"/>
              </a:lnSpc>
            </a:pPr>
            <a:r>
              <a:rPr lang="en-US" sz="1800" spc="-160">
                <a:solidFill>
                  <a:srgbClr val="A2D9E1"/>
                </a:solidFill>
                <a:latin typeface="Inter"/>
                <a:ea typeface="Inter"/>
                <a:cs typeface="Inter"/>
                <a:sym typeface="Inter"/>
              </a:rPr>
              <a:t>La verdad es que en su base el proyecto es bastante sencillo, con lo que el posible hacerlo en el tiempo estupulado aún considerando las pruebas de calidad que realizaremos.</a:t>
            </a:r>
          </a:p>
        </p:txBody>
      </p:sp>
      <p:sp>
        <p:nvSpPr>
          <p:cNvPr id="21" name="TextBox 21"/>
          <p:cNvSpPr txBox="1"/>
          <p:nvPr/>
        </p:nvSpPr>
        <p:spPr>
          <a:xfrm>
            <a:off x="631299" y="9273649"/>
            <a:ext cx="2513344" cy="642747"/>
          </a:xfrm>
          <a:prstGeom prst="rect">
            <a:avLst/>
          </a:prstGeom>
        </p:spPr>
        <p:txBody>
          <a:bodyPr lIns="0" tIns="0" rIns="0" bIns="0" rtlCol="0" anchor="t">
            <a:spAutoFit/>
          </a:bodyPr>
          <a:lstStyle/>
          <a:p>
            <a:pPr algn="l">
              <a:lnSpc>
                <a:spcPts val="1674"/>
              </a:lnSpc>
            </a:pPr>
            <a:r>
              <a:rPr lang="en-US" sz="1800" b="1" spc="-54">
                <a:solidFill>
                  <a:srgbClr val="2B485F"/>
                </a:solidFill>
                <a:latin typeface="Inter Bold"/>
                <a:ea typeface="Inter Bold"/>
                <a:cs typeface="Inter Bold"/>
                <a:sym typeface="Inter Bold"/>
              </a:rPr>
              <a:t>PRESENTADO POR: ÁLVARO</a:t>
            </a:r>
          </a:p>
          <a:p>
            <a:pPr marL="0" lvl="0" indent="0" algn="l">
              <a:lnSpc>
                <a:spcPts val="1674"/>
              </a:lnSpc>
            </a:pPr>
            <a:endParaRPr lang="en-US" sz="1800" b="1" spc="-54">
              <a:solidFill>
                <a:srgbClr val="2B485F"/>
              </a:solidFill>
              <a:latin typeface="Inter Bold"/>
              <a:ea typeface="Inter Bold"/>
              <a:cs typeface="Inter Bold"/>
              <a:sym typeface="Inter Bo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6511374" y="2583641"/>
            <a:ext cx="5265252" cy="5119718"/>
            <a:chOff x="0" y="0"/>
            <a:chExt cx="1639029" cy="1593725"/>
          </a:xfrm>
        </p:grpSpPr>
        <p:sp>
          <p:nvSpPr>
            <p:cNvPr id="3" name="Freeform 3"/>
            <p:cNvSpPr/>
            <p:nvPr/>
          </p:nvSpPr>
          <p:spPr>
            <a:xfrm>
              <a:off x="0" y="0"/>
              <a:ext cx="1639029" cy="1593725"/>
            </a:xfrm>
            <a:custGeom>
              <a:avLst/>
              <a:gdLst/>
              <a:ahLst/>
              <a:cxnLst/>
              <a:rect l="l" t="t" r="r" b="b"/>
              <a:pathLst>
                <a:path w="1639029" h="1593725">
                  <a:moveTo>
                    <a:pt x="0" y="0"/>
                  </a:moveTo>
                  <a:lnTo>
                    <a:pt x="1639029" y="0"/>
                  </a:lnTo>
                  <a:lnTo>
                    <a:pt x="1639029" y="1593725"/>
                  </a:lnTo>
                  <a:lnTo>
                    <a:pt x="0" y="1593725"/>
                  </a:lnTo>
                  <a:close/>
                </a:path>
              </a:pathLst>
            </a:custGeom>
            <a:blipFill>
              <a:blip r:embed="rId2"/>
              <a:stretch>
                <a:fillRect l="-34352" r="-34352"/>
              </a:stretch>
            </a:blipFill>
          </p:spPr>
          <p:txBody>
            <a:bodyPr/>
            <a:lstStyle/>
            <a:p>
              <a:endParaRPr lang="es-CL"/>
            </a:p>
          </p:txBody>
        </p:sp>
      </p:grpSp>
      <p:sp>
        <p:nvSpPr>
          <p:cNvPr id="4" name="TextBox 4"/>
          <p:cNvSpPr txBox="1"/>
          <p:nvPr/>
        </p:nvSpPr>
        <p:spPr>
          <a:xfrm>
            <a:off x="422706" y="623514"/>
            <a:ext cx="6845994" cy="1243837"/>
          </a:xfrm>
          <a:prstGeom prst="rect">
            <a:avLst/>
          </a:prstGeom>
        </p:spPr>
        <p:txBody>
          <a:bodyPr lIns="0" tIns="0" rIns="0" bIns="0" rtlCol="0" anchor="t">
            <a:spAutoFit/>
          </a:bodyPr>
          <a:lstStyle/>
          <a:p>
            <a:pPr marL="0" lvl="0" indent="0" algn="l">
              <a:lnSpc>
                <a:spcPts val="8610"/>
              </a:lnSpc>
            </a:pPr>
            <a:r>
              <a:rPr lang="en-US" sz="10899" b="1" spc="-1286">
                <a:solidFill>
                  <a:srgbClr val="2B485F"/>
                </a:solidFill>
                <a:latin typeface="Inter Bold"/>
                <a:ea typeface="Inter Bold"/>
                <a:cs typeface="Inter Bold"/>
                <a:sym typeface="Inter Bold"/>
              </a:rPr>
              <a:t>OBJETIVOS</a:t>
            </a:r>
          </a:p>
        </p:txBody>
      </p:sp>
      <p:sp>
        <p:nvSpPr>
          <p:cNvPr id="5" name="TextBox 5"/>
          <p:cNvSpPr txBox="1"/>
          <p:nvPr/>
        </p:nvSpPr>
        <p:spPr>
          <a:xfrm>
            <a:off x="14870572" y="9305859"/>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ABEL</a:t>
            </a:r>
          </a:p>
        </p:txBody>
      </p:sp>
      <p:sp>
        <p:nvSpPr>
          <p:cNvPr id="6" name="TextBox 6"/>
          <p:cNvSpPr txBox="1"/>
          <p:nvPr/>
        </p:nvSpPr>
        <p:spPr>
          <a:xfrm>
            <a:off x="485191" y="1962611"/>
            <a:ext cx="4247439" cy="621030"/>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En cuanto a objetivos específicos, esperamos lograr:</a:t>
            </a:r>
          </a:p>
        </p:txBody>
      </p:sp>
      <p:sp>
        <p:nvSpPr>
          <p:cNvPr id="7" name="TextBox 7"/>
          <p:cNvSpPr txBox="1"/>
          <p:nvPr/>
        </p:nvSpPr>
        <p:spPr>
          <a:xfrm>
            <a:off x="9887004" y="629111"/>
            <a:ext cx="5288763"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Nuestro objetivo general es desarrollar un sitio web que les permita a los jóvenes afrontar el problema de no saber donde estudiar.</a:t>
            </a:r>
          </a:p>
        </p:txBody>
      </p:sp>
      <p:sp>
        <p:nvSpPr>
          <p:cNvPr id="8" name="TextBox 8"/>
          <p:cNvSpPr txBox="1"/>
          <p:nvPr/>
        </p:nvSpPr>
        <p:spPr>
          <a:xfrm>
            <a:off x="1028700" y="3976459"/>
            <a:ext cx="4892124" cy="372745"/>
          </a:xfrm>
          <a:prstGeom prst="rect">
            <a:avLst/>
          </a:prstGeom>
        </p:spPr>
        <p:txBody>
          <a:bodyPr lIns="0" tIns="0" rIns="0" bIns="0" rtlCol="0" anchor="t">
            <a:spAutoFit/>
          </a:bodyPr>
          <a:lstStyle/>
          <a:p>
            <a:pPr marL="0" lvl="0" indent="0" algn="l">
              <a:lnSpc>
                <a:spcPts val="3079"/>
              </a:lnSpc>
            </a:pPr>
            <a:r>
              <a:rPr lang="en-US" sz="2199" spc="-195">
                <a:solidFill>
                  <a:srgbClr val="2B485F"/>
                </a:solidFill>
                <a:latin typeface="Inter"/>
                <a:ea typeface="Inter"/>
                <a:cs typeface="Inter"/>
                <a:sym typeface="Inter"/>
              </a:rPr>
              <a:t>-Diseñar un modelo de datos apropiado</a:t>
            </a:r>
          </a:p>
        </p:txBody>
      </p:sp>
      <p:sp>
        <p:nvSpPr>
          <p:cNvPr id="9" name="TextBox 9"/>
          <p:cNvSpPr txBox="1"/>
          <p:nvPr/>
        </p:nvSpPr>
        <p:spPr>
          <a:xfrm>
            <a:off x="12367176" y="4311104"/>
            <a:ext cx="4890057" cy="372745"/>
          </a:xfrm>
          <a:prstGeom prst="rect">
            <a:avLst/>
          </a:prstGeom>
        </p:spPr>
        <p:txBody>
          <a:bodyPr lIns="0" tIns="0" rIns="0" bIns="0" rtlCol="0" anchor="t">
            <a:spAutoFit/>
          </a:bodyPr>
          <a:lstStyle/>
          <a:p>
            <a:pPr marL="0" lvl="0" indent="0" algn="l">
              <a:lnSpc>
                <a:spcPts val="3079"/>
              </a:lnSpc>
            </a:pPr>
            <a:r>
              <a:rPr lang="en-US" sz="2199" spc="-195">
                <a:solidFill>
                  <a:srgbClr val="2B485F"/>
                </a:solidFill>
                <a:latin typeface="Inter"/>
                <a:ea typeface="Inter"/>
                <a:cs typeface="Inter"/>
                <a:sym typeface="Inter"/>
              </a:rPr>
              <a:t>-Documentar el proceso de forma optima.</a:t>
            </a:r>
          </a:p>
        </p:txBody>
      </p:sp>
      <p:sp>
        <p:nvSpPr>
          <p:cNvPr id="10" name="TextBox 10"/>
          <p:cNvSpPr txBox="1"/>
          <p:nvPr/>
        </p:nvSpPr>
        <p:spPr>
          <a:xfrm>
            <a:off x="1028700" y="5145451"/>
            <a:ext cx="4892124" cy="372745"/>
          </a:xfrm>
          <a:prstGeom prst="rect">
            <a:avLst/>
          </a:prstGeom>
        </p:spPr>
        <p:txBody>
          <a:bodyPr lIns="0" tIns="0" rIns="0" bIns="0" rtlCol="0" anchor="t">
            <a:spAutoFit/>
          </a:bodyPr>
          <a:lstStyle/>
          <a:p>
            <a:pPr marL="0" lvl="0" indent="0" algn="l">
              <a:lnSpc>
                <a:spcPts val="3079"/>
              </a:lnSpc>
            </a:pPr>
            <a:r>
              <a:rPr lang="en-US" sz="2199" spc="-195">
                <a:solidFill>
                  <a:srgbClr val="2B485F"/>
                </a:solidFill>
                <a:latin typeface="Inter"/>
                <a:ea typeface="Inter"/>
                <a:cs typeface="Inter"/>
                <a:sym typeface="Inter"/>
              </a:rPr>
              <a:t>-Desarrollar un sitio web efectivo y eficiente</a:t>
            </a:r>
          </a:p>
        </p:txBody>
      </p:sp>
      <p:sp>
        <p:nvSpPr>
          <p:cNvPr id="11" name="TextBox 11"/>
          <p:cNvSpPr txBox="1"/>
          <p:nvPr/>
        </p:nvSpPr>
        <p:spPr>
          <a:xfrm>
            <a:off x="1028700" y="6390051"/>
            <a:ext cx="4892124" cy="372745"/>
          </a:xfrm>
          <a:prstGeom prst="rect">
            <a:avLst/>
          </a:prstGeom>
        </p:spPr>
        <p:txBody>
          <a:bodyPr lIns="0" tIns="0" rIns="0" bIns="0" rtlCol="0" anchor="t">
            <a:spAutoFit/>
          </a:bodyPr>
          <a:lstStyle/>
          <a:p>
            <a:pPr marL="0" lvl="0" indent="0" algn="l">
              <a:lnSpc>
                <a:spcPts val="3079"/>
              </a:lnSpc>
            </a:pPr>
            <a:r>
              <a:rPr lang="en-US" sz="2199" spc="-195">
                <a:solidFill>
                  <a:srgbClr val="2B485F"/>
                </a:solidFill>
                <a:latin typeface="Inter"/>
                <a:ea typeface="Inter"/>
                <a:cs typeface="Inter"/>
                <a:sym typeface="Inter"/>
              </a:rPr>
              <a:t>-Reducir al mínimo las vulnerabilidades</a:t>
            </a:r>
          </a:p>
        </p:txBody>
      </p:sp>
      <p:sp>
        <p:nvSpPr>
          <p:cNvPr id="12" name="TextBox 12"/>
          <p:cNvSpPr txBox="1"/>
          <p:nvPr/>
        </p:nvSpPr>
        <p:spPr>
          <a:xfrm>
            <a:off x="12367176" y="5664880"/>
            <a:ext cx="4890057" cy="763270"/>
          </a:xfrm>
          <a:prstGeom prst="rect">
            <a:avLst/>
          </a:prstGeom>
        </p:spPr>
        <p:txBody>
          <a:bodyPr lIns="0" tIns="0" rIns="0" bIns="0" rtlCol="0" anchor="t">
            <a:spAutoFit/>
          </a:bodyPr>
          <a:lstStyle/>
          <a:p>
            <a:pPr marL="0" lvl="0" indent="0" algn="l">
              <a:lnSpc>
                <a:spcPts val="3079"/>
              </a:lnSpc>
            </a:pPr>
            <a:r>
              <a:rPr lang="en-US" sz="2199" spc="-195">
                <a:solidFill>
                  <a:srgbClr val="2B485F"/>
                </a:solidFill>
                <a:latin typeface="Inter"/>
                <a:ea typeface="Inter"/>
                <a:cs typeface="Inter"/>
                <a:sym typeface="Inter"/>
              </a:rPr>
              <a:t>-Garantizar la calidad del software mediante pruebas</a:t>
            </a:r>
          </a:p>
        </p:txBody>
      </p:sp>
      <p:sp>
        <p:nvSpPr>
          <p:cNvPr id="13" name="AutoShape 13"/>
          <p:cNvSpPr/>
          <p:nvPr/>
        </p:nvSpPr>
        <p:spPr>
          <a:xfrm>
            <a:off x="1028700" y="4766377"/>
            <a:ext cx="4803631" cy="0"/>
          </a:xfrm>
          <a:prstGeom prst="line">
            <a:avLst/>
          </a:prstGeom>
          <a:ln w="19050" cap="flat">
            <a:solidFill>
              <a:srgbClr val="2B485F"/>
            </a:solidFill>
            <a:prstDash val="solid"/>
            <a:headEnd type="none" w="sm" len="sm"/>
            <a:tailEnd type="none" w="sm" len="sm"/>
          </a:ln>
        </p:spPr>
        <p:txBody>
          <a:bodyPr/>
          <a:lstStyle/>
          <a:p>
            <a:endParaRPr lang="es-CL"/>
          </a:p>
        </p:txBody>
      </p:sp>
      <p:sp>
        <p:nvSpPr>
          <p:cNvPr id="14" name="AutoShape 14"/>
          <p:cNvSpPr/>
          <p:nvPr/>
        </p:nvSpPr>
        <p:spPr>
          <a:xfrm>
            <a:off x="1028700" y="6056041"/>
            <a:ext cx="4803631" cy="0"/>
          </a:xfrm>
          <a:prstGeom prst="line">
            <a:avLst/>
          </a:prstGeom>
          <a:ln w="19050" cap="flat">
            <a:solidFill>
              <a:srgbClr val="2B485F"/>
            </a:solidFill>
            <a:prstDash val="solid"/>
            <a:headEnd type="none" w="sm" len="sm"/>
            <a:tailEnd type="none" w="sm" len="sm"/>
          </a:ln>
        </p:spPr>
        <p:txBody>
          <a:bodyPr/>
          <a:lstStyle/>
          <a:p>
            <a:endParaRPr lang="es-CL"/>
          </a:p>
        </p:txBody>
      </p:sp>
      <p:sp>
        <p:nvSpPr>
          <p:cNvPr id="15" name="AutoShape 15"/>
          <p:cNvSpPr/>
          <p:nvPr/>
        </p:nvSpPr>
        <p:spPr>
          <a:xfrm>
            <a:off x="12367176" y="5193415"/>
            <a:ext cx="4803631" cy="0"/>
          </a:xfrm>
          <a:prstGeom prst="line">
            <a:avLst/>
          </a:prstGeom>
          <a:ln w="19050" cap="flat">
            <a:solidFill>
              <a:srgbClr val="2B485F"/>
            </a:solidFill>
            <a:prstDash val="solid"/>
            <a:headEnd type="none" w="sm" len="sm"/>
            <a:tailEnd type="none" w="sm" len="sm"/>
          </a:ln>
        </p:spPr>
        <p:txBody>
          <a:bodyPr/>
          <a:lstStyle/>
          <a:p>
            <a:endParaRPr lang="es-CL"/>
          </a:p>
        </p:txBody>
      </p:sp>
      <p:sp>
        <p:nvSpPr>
          <p:cNvPr id="16" name="AutoShape 16"/>
          <p:cNvSpPr/>
          <p:nvPr/>
        </p:nvSpPr>
        <p:spPr>
          <a:xfrm>
            <a:off x="485191" y="1857825"/>
            <a:ext cx="6783509" cy="9525"/>
          </a:xfrm>
          <a:prstGeom prst="line">
            <a:avLst/>
          </a:prstGeom>
          <a:ln w="19050" cap="flat">
            <a:solidFill>
              <a:srgbClr val="2B485F"/>
            </a:solidFill>
            <a:prstDash val="solid"/>
            <a:headEnd type="none" w="sm" len="sm"/>
            <a:tailEnd type="none" w="sm" len="sm"/>
          </a:ln>
        </p:spPr>
        <p:txBody>
          <a:bodyPr/>
          <a:lstStyle/>
          <a:p>
            <a:endParaRPr lang="es-CL"/>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631299" y="4470982"/>
            <a:ext cx="8985490" cy="5589904"/>
          </a:xfrm>
          <a:prstGeom prst="rect">
            <a:avLst/>
          </a:prstGeom>
        </p:spPr>
        <p:txBody>
          <a:bodyPr lIns="0" tIns="0" rIns="0" bIns="0" rtlCol="0" anchor="t">
            <a:spAutoFit/>
          </a:bodyPr>
          <a:lstStyle/>
          <a:p>
            <a:pPr algn="l">
              <a:lnSpc>
                <a:spcPts val="3220"/>
              </a:lnSpc>
            </a:pPr>
            <a:r>
              <a:rPr lang="en-US" sz="2300" dirty="0">
                <a:solidFill>
                  <a:srgbClr val="475C6D"/>
                </a:solidFill>
                <a:latin typeface="Open Sans"/>
                <a:ea typeface="Open Sans"/>
                <a:cs typeface="Open Sans"/>
                <a:sym typeface="Open Sans"/>
              </a:rPr>
              <a:t>Pre-Sprint: </a:t>
            </a:r>
            <a:r>
              <a:rPr lang="en-US" sz="2300" dirty="0" err="1">
                <a:solidFill>
                  <a:srgbClr val="475C6D"/>
                </a:solidFill>
                <a:latin typeface="Open Sans"/>
                <a:ea typeface="Open Sans"/>
                <a:cs typeface="Open Sans"/>
                <a:sym typeface="Open Sans"/>
              </a:rPr>
              <a:t>Dedicado</a:t>
            </a:r>
            <a:r>
              <a:rPr lang="en-US" sz="2300" dirty="0">
                <a:solidFill>
                  <a:srgbClr val="475C6D"/>
                </a:solidFill>
                <a:latin typeface="Open Sans"/>
                <a:ea typeface="Open Sans"/>
                <a:cs typeface="Open Sans"/>
                <a:sym typeface="Open Sans"/>
              </a:rPr>
              <a:t> a la </a:t>
            </a:r>
            <a:r>
              <a:rPr lang="en-US" sz="2300" dirty="0" err="1">
                <a:solidFill>
                  <a:srgbClr val="475C6D"/>
                </a:solidFill>
                <a:latin typeface="Open Sans"/>
                <a:ea typeface="Open Sans"/>
                <a:cs typeface="Open Sans"/>
                <a:sym typeface="Open Sans"/>
              </a:rPr>
              <a:t>planeación</a:t>
            </a:r>
            <a:r>
              <a:rPr lang="en-US" sz="2300" dirty="0">
                <a:solidFill>
                  <a:srgbClr val="475C6D"/>
                </a:solidFill>
                <a:latin typeface="Open Sans"/>
                <a:ea typeface="Open Sans"/>
                <a:cs typeface="Open Sans"/>
                <a:sym typeface="Open Sans"/>
              </a:rPr>
              <a:t> y </a:t>
            </a:r>
            <a:r>
              <a:rPr lang="en-US" sz="2300" dirty="0" err="1">
                <a:solidFill>
                  <a:srgbClr val="475C6D"/>
                </a:solidFill>
                <a:latin typeface="Open Sans"/>
                <a:ea typeface="Open Sans"/>
                <a:cs typeface="Open Sans"/>
                <a:sym typeface="Open Sans"/>
              </a:rPr>
              <a:t>bocetos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como</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el</a:t>
            </a:r>
            <a:r>
              <a:rPr lang="en-US" sz="2300" dirty="0">
                <a:solidFill>
                  <a:srgbClr val="475C6D"/>
                </a:solidFill>
                <a:latin typeface="Open Sans"/>
                <a:ea typeface="Open Sans"/>
                <a:cs typeface="Open Sans"/>
                <a:sym typeface="Open Sans"/>
              </a:rPr>
              <a:t> mockup del sitio web, </a:t>
            </a:r>
            <a:r>
              <a:rPr lang="en-US" sz="2300" dirty="0" err="1">
                <a:solidFill>
                  <a:srgbClr val="475C6D"/>
                </a:solidFill>
                <a:latin typeface="Open Sans"/>
                <a:ea typeface="Open Sans"/>
                <a:cs typeface="Open Sans"/>
                <a:sym typeface="Open Sans"/>
              </a:rPr>
              <a:t>modelo</a:t>
            </a:r>
            <a:r>
              <a:rPr lang="en-US" sz="2300" dirty="0">
                <a:solidFill>
                  <a:srgbClr val="475C6D"/>
                </a:solidFill>
                <a:latin typeface="Open Sans"/>
                <a:ea typeface="Open Sans"/>
                <a:cs typeface="Open Sans"/>
                <a:sym typeface="Open Sans"/>
              </a:rPr>
              <a:t> de base de </a:t>
            </a:r>
            <a:r>
              <a:rPr lang="en-US" sz="2300" dirty="0" err="1">
                <a:solidFill>
                  <a:srgbClr val="475C6D"/>
                </a:solidFill>
                <a:latin typeface="Open Sans"/>
                <a:ea typeface="Open Sans"/>
                <a:cs typeface="Open Sans"/>
                <a:sym typeface="Open Sans"/>
              </a:rPr>
              <a:t>datos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modelo</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arquitectónico</a:t>
            </a:r>
            <a:r>
              <a:rPr lang="en-US" sz="2300" dirty="0">
                <a:solidFill>
                  <a:srgbClr val="475C6D"/>
                </a:solidFill>
                <a:latin typeface="Open Sans"/>
                <a:ea typeface="Open Sans"/>
                <a:cs typeface="Open Sans"/>
                <a:sym typeface="Open Sans"/>
              </a:rPr>
              <a:t>, entre </a:t>
            </a:r>
            <a:r>
              <a:rPr lang="en-US" sz="2300" dirty="0" err="1">
                <a:solidFill>
                  <a:srgbClr val="475C6D"/>
                </a:solidFill>
                <a:latin typeface="Open Sans"/>
                <a:ea typeface="Open Sans"/>
                <a:cs typeface="Open Sans"/>
                <a:sym typeface="Open Sans"/>
              </a:rPr>
              <a:t>otros</a:t>
            </a:r>
            <a:r>
              <a:rPr lang="en-US" sz="2300" dirty="0">
                <a:solidFill>
                  <a:srgbClr val="475C6D"/>
                </a:solidFill>
                <a:latin typeface="Open Sans"/>
                <a:ea typeface="Open Sans"/>
                <a:cs typeface="Open Sans"/>
                <a:sym typeface="Open Sans"/>
              </a:rPr>
              <a:t>.</a:t>
            </a:r>
          </a:p>
          <a:p>
            <a:pPr algn="l">
              <a:lnSpc>
                <a:spcPts val="3220"/>
              </a:lnSpc>
            </a:pPr>
            <a:endParaRPr lang="en-US" sz="2300" dirty="0">
              <a:solidFill>
                <a:srgbClr val="475C6D"/>
              </a:solidFill>
              <a:latin typeface="Open Sans"/>
              <a:ea typeface="Open Sans"/>
              <a:cs typeface="Open Sans"/>
              <a:sym typeface="Open Sans"/>
            </a:endParaRPr>
          </a:p>
          <a:p>
            <a:pPr algn="l">
              <a:lnSpc>
                <a:spcPts val="3220"/>
              </a:lnSpc>
            </a:pPr>
            <a:r>
              <a:rPr lang="en-US" sz="2300" dirty="0">
                <a:solidFill>
                  <a:srgbClr val="475C6D"/>
                </a:solidFill>
                <a:latin typeface="Open Sans"/>
                <a:ea typeface="Open Sans"/>
                <a:cs typeface="Open Sans"/>
                <a:sym typeface="Open Sans"/>
              </a:rPr>
              <a:t>1er Sprint: </a:t>
            </a:r>
            <a:r>
              <a:rPr lang="en-US" sz="2300" dirty="0" err="1">
                <a:solidFill>
                  <a:srgbClr val="475C6D"/>
                </a:solidFill>
                <a:latin typeface="Open Sans"/>
                <a:ea typeface="Open Sans"/>
                <a:cs typeface="Open Sans"/>
                <a:sym typeface="Open Sans"/>
              </a:rPr>
              <a:t>Consistirá</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en</a:t>
            </a:r>
            <a:r>
              <a:rPr lang="en-US" sz="2300" dirty="0">
                <a:solidFill>
                  <a:srgbClr val="475C6D"/>
                </a:solidFill>
                <a:latin typeface="Open Sans"/>
                <a:ea typeface="Open Sans"/>
                <a:cs typeface="Open Sans"/>
                <a:sym typeface="Open Sans"/>
              </a:rPr>
              <a:t> la </a:t>
            </a:r>
            <a:r>
              <a:rPr lang="en-US" sz="2300" dirty="0" err="1">
                <a:solidFill>
                  <a:srgbClr val="475C6D"/>
                </a:solidFill>
                <a:latin typeface="Open Sans"/>
                <a:ea typeface="Open Sans"/>
                <a:cs typeface="Open Sans"/>
                <a:sym typeface="Open Sans"/>
              </a:rPr>
              <a:t>programación</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funciones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fundamentales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como</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el</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inicio</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sesión</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ponderación</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parámetros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visualización</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gráficos</a:t>
            </a:r>
            <a:r>
              <a:rPr lang="en-US" sz="2300" dirty="0">
                <a:solidFill>
                  <a:srgbClr val="475C6D"/>
                </a:solidFill>
                <a:latin typeface="Open Sans"/>
                <a:ea typeface="Open Sans"/>
                <a:cs typeface="Open Sans"/>
                <a:sym typeface="Open Sans"/>
              </a:rPr>
              <a:t>, entre </a:t>
            </a:r>
            <a:r>
              <a:rPr lang="en-US" sz="2300" dirty="0" err="1">
                <a:solidFill>
                  <a:srgbClr val="475C6D"/>
                </a:solidFill>
                <a:latin typeface="Open Sans"/>
                <a:ea typeface="Open Sans"/>
                <a:cs typeface="Open Sans"/>
                <a:sym typeface="Open Sans"/>
              </a:rPr>
              <a:t>otros</a:t>
            </a:r>
            <a:r>
              <a:rPr lang="en-US" sz="2300" dirty="0">
                <a:solidFill>
                  <a:srgbClr val="475C6D"/>
                </a:solidFill>
                <a:latin typeface="Open Sans"/>
                <a:ea typeface="Open Sans"/>
                <a:cs typeface="Open Sans"/>
                <a:sym typeface="Open Sans"/>
              </a:rPr>
              <a:t>.</a:t>
            </a:r>
          </a:p>
          <a:p>
            <a:pPr algn="l">
              <a:lnSpc>
                <a:spcPts val="3220"/>
              </a:lnSpc>
            </a:pPr>
            <a:endParaRPr lang="en-US" sz="2300" dirty="0">
              <a:solidFill>
                <a:srgbClr val="475C6D"/>
              </a:solidFill>
              <a:latin typeface="Open Sans"/>
              <a:ea typeface="Open Sans"/>
              <a:cs typeface="Open Sans"/>
              <a:sym typeface="Open Sans"/>
            </a:endParaRPr>
          </a:p>
          <a:p>
            <a:pPr algn="l">
              <a:lnSpc>
                <a:spcPts val="3220"/>
              </a:lnSpc>
            </a:pPr>
            <a:r>
              <a:rPr lang="en-US" sz="2300" dirty="0">
                <a:solidFill>
                  <a:srgbClr val="475C6D"/>
                </a:solidFill>
                <a:latin typeface="Open Sans"/>
                <a:ea typeface="Open Sans"/>
                <a:cs typeface="Open Sans"/>
                <a:sym typeface="Open Sans"/>
              </a:rPr>
              <a:t>2do Sprint: </a:t>
            </a:r>
            <a:r>
              <a:rPr lang="en-US" sz="2300" dirty="0" err="1">
                <a:solidFill>
                  <a:srgbClr val="475C6D"/>
                </a:solidFill>
                <a:latin typeface="Open Sans"/>
                <a:ea typeface="Open Sans"/>
                <a:cs typeface="Open Sans"/>
                <a:sym typeface="Open Sans"/>
              </a:rPr>
              <a:t>Centrado</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en</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finalizar</a:t>
            </a:r>
            <a:r>
              <a:rPr lang="en-US" sz="2300" dirty="0">
                <a:solidFill>
                  <a:srgbClr val="475C6D"/>
                </a:solidFill>
                <a:latin typeface="Open Sans"/>
                <a:ea typeface="Open Sans"/>
                <a:cs typeface="Open Sans"/>
                <a:sym typeface="Open Sans"/>
              </a:rPr>
              <a:t> lo </a:t>
            </a:r>
            <a:r>
              <a:rPr lang="en-US" sz="2300" dirty="0" err="1">
                <a:solidFill>
                  <a:srgbClr val="475C6D"/>
                </a:solidFill>
                <a:latin typeface="Open Sans"/>
                <a:ea typeface="Open Sans"/>
                <a:cs typeface="Open Sans"/>
                <a:sym typeface="Open Sans"/>
              </a:rPr>
              <a:t>pendiente</a:t>
            </a:r>
            <a:r>
              <a:rPr lang="en-US" sz="2300" dirty="0">
                <a:solidFill>
                  <a:srgbClr val="475C6D"/>
                </a:solidFill>
                <a:latin typeface="Open Sans"/>
                <a:ea typeface="Open Sans"/>
                <a:cs typeface="Open Sans"/>
                <a:sym typeface="Open Sans"/>
              </a:rPr>
              <a:t> del anterior sprint, y </a:t>
            </a:r>
            <a:r>
              <a:rPr lang="en-US" sz="2300" dirty="0" err="1">
                <a:solidFill>
                  <a:srgbClr val="475C6D"/>
                </a:solidFill>
                <a:latin typeface="Open Sans"/>
                <a:ea typeface="Open Sans"/>
                <a:cs typeface="Open Sans"/>
                <a:sym typeface="Open Sans"/>
              </a:rPr>
              <a:t>adicionalmente</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agregar</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controles</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calidad</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pruebas</a:t>
            </a:r>
            <a:r>
              <a:rPr lang="en-US" sz="2300" dirty="0">
                <a:solidFill>
                  <a:srgbClr val="475C6D"/>
                </a:solidFill>
                <a:latin typeface="Open Sans"/>
                <a:ea typeface="Open Sans"/>
                <a:cs typeface="Open Sans"/>
                <a:sym typeface="Open Sans"/>
              </a:rPr>
              <a:t> de carga y </a:t>
            </a:r>
            <a:r>
              <a:rPr lang="en-US" sz="2300" dirty="0" err="1">
                <a:solidFill>
                  <a:srgbClr val="475C6D"/>
                </a:solidFill>
                <a:latin typeface="Open Sans"/>
                <a:ea typeface="Open Sans"/>
                <a:cs typeface="Open Sans"/>
                <a:sym typeface="Open Sans"/>
              </a:rPr>
              <a:t>estrés</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encriptación</a:t>
            </a:r>
            <a:r>
              <a:rPr lang="en-US" sz="2300" dirty="0">
                <a:solidFill>
                  <a:srgbClr val="475C6D"/>
                </a:solidFill>
                <a:latin typeface="Open Sans"/>
                <a:ea typeface="Open Sans"/>
                <a:cs typeface="Open Sans"/>
                <a:sym typeface="Open Sans"/>
              </a:rPr>
              <a:t> de </a:t>
            </a:r>
            <a:r>
              <a:rPr lang="en-US" sz="2300" dirty="0" err="1">
                <a:solidFill>
                  <a:srgbClr val="475C6D"/>
                </a:solidFill>
                <a:latin typeface="Open Sans"/>
                <a:ea typeface="Open Sans"/>
                <a:cs typeface="Open Sans"/>
                <a:sym typeface="Open Sans"/>
              </a:rPr>
              <a:t>datos</a:t>
            </a:r>
            <a:r>
              <a:rPr lang="en-US" sz="2300" dirty="0">
                <a:solidFill>
                  <a:srgbClr val="475C6D"/>
                </a:solidFill>
                <a:latin typeface="Open Sans"/>
                <a:ea typeface="Open Sans"/>
                <a:cs typeface="Open Sans"/>
                <a:sym typeface="Open Sans"/>
              </a:rPr>
              <a:t>, y </a:t>
            </a:r>
            <a:r>
              <a:rPr lang="en-US" sz="2300" dirty="0" err="1">
                <a:solidFill>
                  <a:srgbClr val="475C6D"/>
                </a:solidFill>
                <a:latin typeface="Open Sans"/>
                <a:ea typeface="Open Sans"/>
                <a:cs typeface="Open Sans"/>
                <a:sym typeface="Open Sans"/>
              </a:rPr>
              <a:t>el</a:t>
            </a:r>
            <a:r>
              <a:rPr lang="en-US" sz="2300" dirty="0">
                <a:solidFill>
                  <a:srgbClr val="475C6D"/>
                </a:solidFill>
                <a:latin typeface="Open Sans"/>
                <a:ea typeface="Open Sans"/>
                <a:cs typeface="Open Sans"/>
                <a:sym typeface="Open Sans"/>
              </a:rPr>
              <a:t> hosting a </a:t>
            </a:r>
            <a:r>
              <a:rPr lang="en-US" sz="2300" dirty="0" err="1">
                <a:solidFill>
                  <a:srgbClr val="475C6D"/>
                </a:solidFill>
                <a:latin typeface="Open Sans"/>
                <a:ea typeface="Open Sans"/>
                <a:cs typeface="Open Sans"/>
                <a:sym typeface="Open Sans"/>
              </a:rPr>
              <a:t>utilizar</a:t>
            </a:r>
            <a:r>
              <a:rPr lang="en-US" sz="2300" dirty="0">
                <a:solidFill>
                  <a:srgbClr val="475C6D"/>
                </a:solidFill>
                <a:latin typeface="Open Sans"/>
                <a:ea typeface="Open Sans"/>
                <a:cs typeface="Open Sans"/>
                <a:sym typeface="Open Sans"/>
              </a:rPr>
              <a:t>).</a:t>
            </a:r>
          </a:p>
          <a:p>
            <a:pPr algn="l">
              <a:lnSpc>
                <a:spcPts val="3220"/>
              </a:lnSpc>
            </a:pPr>
            <a:endParaRPr lang="en-US" sz="2300" dirty="0">
              <a:solidFill>
                <a:srgbClr val="475C6D"/>
              </a:solidFill>
              <a:latin typeface="Open Sans"/>
              <a:ea typeface="Open Sans"/>
              <a:cs typeface="Open Sans"/>
              <a:sym typeface="Open Sans"/>
            </a:endParaRPr>
          </a:p>
          <a:p>
            <a:pPr algn="l">
              <a:lnSpc>
                <a:spcPts val="3220"/>
              </a:lnSpc>
            </a:pPr>
            <a:r>
              <a:rPr lang="en-US" sz="2300" dirty="0">
                <a:solidFill>
                  <a:srgbClr val="475C6D"/>
                </a:solidFill>
                <a:latin typeface="Open Sans"/>
                <a:ea typeface="Open Sans"/>
                <a:cs typeface="Open Sans"/>
                <a:sym typeface="Open Sans"/>
              </a:rPr>
              <a:t>3er Sprint: El </a:t>
            </a:r>
            <a:r>
              <a:rPr lang="en-US" sz="2300" dirty="0" err="1">
                <a:solidFill>
                  <a:srgbClr val="475C6D"/>
                </a:solidFill>
                <a:latin typeface="Open Sans"/>
                <a:ea typeface="Open Sans"/>
                <a:cs typeface="Open Sans"/>
                <a:sym typeface="Open Sans"/>
              </a:rPr>
              <a:t>foco</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estará</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en</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el</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diseño</a:t>
            </a:r>
            <a:r>
              <a:rPr lang="en-US" sz="2300" dirty="0">
                <a:solidFill>
                  <a:srgbClr val="475C6D"/>
                </a:solidFill>
                <a:latin typeface="Open Sans"/>
                <a:ea typeface="Open Sans"/>
                <a:cs typeface="Open Sans"/>
                <a:sym typeface="Open Sans"/>
              </a:rPr>
              <a:t> del sitio web, </a:t>
            </a:r>
            <a:r>
              <a:rPr lang="en-US" sz="2300" dirty="0" err="1">
                <a:solidFill>
                  <a:srgbClr val="475C6D"/>
                </a:solidFill>
                <a:latin typeface="Open Sans"/>
                <a:ea typeface="Open Sans"/>
                <a:cs typeface="Open Sans"/>
                <a:sym typeface="Open Sans"/>
              </a:rPr>
              <a:t>el</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orden</a:t>
            </a:r>
            <a:r>
              <a:rPr lang="en-US" sz="2300" dirty="0">
                <a:solidFill>
                  <a:srgbClr val="475C6D"/>
                </a:solidFill>
                <a:latin typeface="Open Sans"/>
                <a:ea typeface="Open Sans"/>
                <a:cs typeface="Open Sans"/>
                <a:sym typeface="Open Sans"/>
              </a:rPr>
              <a:t>, </a:t>
            </a:r>
            <a:r>
              <a:rPr lang="en-US" sz="2300" dirty="0" err="1">
                <a:solidFill>
                  <a:srgbClr val="475C6D"/>
                </a:solidFill>
                <a:latin typeface="Open Sans"/>
                <a:ea typeface="Open Sans"/>
                <a:cs typeface="Open Sans"/>
                <a:sym typeface="Open Sans"/>
              </a:rPr>
              <a:t>colores</a:t>
            </a:r>
            <a:r>
              <a:rPr lang="en-US" sz="2300" dirty="0">
                <a:solidFill>
                  <a:srgbClr val="475C6D"/>
                </a:solidFill>
                <a:latin typeface="Open Sans"/>
                <a:ea typeface="Open Sans"/>
                <a:cs typeface="Open Sans"/>
                <a:sym typeface="Open Sans"/>
              </a:rPr>
              <a:t>. y </a:t>
            </a:r>
            <a:r>
              <a:rPr lang="en-US" sz="2300" dirty="0" err="1">
                <a:solidFill>
                  <a:srgbClr val="475C6D"/>
                </a:solidFill>
                <a:latin typeface="Open Sans"/>
                <a:ea typeface="Open Sans"/>
                <a:cs typeface="Open Sans"/>
                <a:sym typeface="Open Sans"/>
              </a:rPr>
              <a:t>estética</a:t>
            </a:r>
            <a:r>
              <a:rPr lang="en-US" sz="2300" dirty="0">
                <a:solidFill>
                  <a:srgbClr val="475C6D"/>
                </a:solidFill>
                <a:latin typeface="Open Sans"/>
                <a:ea typeface="Open Sans"/>
                <a:cs typeface="Open Sans"/>
                <a:sym typeface="Open Sans"/>
              </a:rPr>
              <a:t> que </a:t>
            </a:r>
            <a:r>
              <a:rPr lang="en-US" sz="2300" dirty="0" err="1">
                <a:solidFill>
                  <a:srgbClr val="475C6D"/>
                </a:solidFill>
                <a:latin typeface="Open Sans"/>
                <a:ea typeface="Open Sans"/>
                <a:cs typeface="Open Sans"/>
                <a:sym typeface="Open Sans"/>
              </a:rPr>
              <a:t>tendrá</a:t>
            </a:r>
            <a:r>
              <a:rPr lang="en-US" sz="2300" dirty="0">
                <a:solidFill>
                  <a:srgbClr val="475C6D"/>
                </a:solidFill>
                <a:latin typeface="Open Sans"/>
                <a:ea typeface="Open Sans"/>
                <a:cs typeface="Open Sans"/>
                <a:sym typeface="Open Sans"/>
              </a:rPr>
              <a:t>.</a:t>
            </a:r>
          </a:p>
        </p:txBody>
      </p:sp>
      <p:sp>
        <p:nvSpPr>
          <p:cNvPr id="3" name="AutoShape 3"/>
          <p:cNvSpPr/>
          <p:nvPr/>
        </p:nvSpPr>
        <p:spPr>
          <a:xfrm>
            <a:off x="631299" y="3272661"/>
            <a:ext cx="16104672" cy="0"/>
          </a:xfrm>
          <a:prstGeom prst="line">
            <a:avLst/>
          </a:prstGeom>
          <a:ln w="19050" cap="flat">
            <a:solidFill>
              <a:srgbClr val="2B485F"/>
            </a:solidFill>
            <a:prstDash val="solid"/>
            <a:headEnd type="none" w="sm" len="sm"/>
            <a:tailEnd type="none" w="sm" len="sm"/>
          </a:ln>
        </p:spPr>
        <p:txBody>
          <a:bodyPr/>
          <a:lstStyle/>
          <a:p>
            <a:endParaRPr lang="es-CL"/>
          </a:p>
        </p:txBody>
      </p:sp>
      <p:sp>
        <p:nvSpPr>
          <p:cNvPr id="4" name="AutoShape 4"/>
          <p:cNvSpPr/>
          <p:nvPr/>
        </p:nvSpPr>
        <p:spPr>
          <a:xfrm flipV="1">
            <a:off x="631299" y="5838575"/>
            <a:ext cx="8879107" cy="0"/>
          </a:xfrm>
          <a:prstGeom prst="line">
            <a:avLst/>
          </a:prstGeom>
          <a:ln w="19050" cap="flat">
            <a:solidFill>
              <a:srgbClr val="2B485F"/>
            </a:solidFill>
            <a:prstDash val="solid"/>
            <a:headEnd type="none" w="sm" len="sm"/>
            <a:tailEnd type="none" w="sm" len="sm"/>
          </a:ln>
        </p:spPr>
        <p:txBody>
          <a:bodyPr/>
          <a:lstStyle/>
          <a:p>
            <a:endParaRPr lang="es-CL"/>
          </a:p>
        </p:txBody>
      </p:sp>
      <p:sp>
        <p:nvSpPr>
          <p:cNvPr id="5" name="AutoShape 5"/>
          <p:cNvSpPr/>
          <p:nvPr/>
        </p:nvSpPr>
        <p:spPr>
          <a:xfrm flipH="1" flipV="1">
            <a:off x="9616789" y="4362200"/>
            <a:ext cx="9030" cy="1473343"/>
          </a:xfrm>
          <a:prstGeom prst="line">
            <a:avLst/>
          </a:prstGeom>
          <a:ln w="19050" cap="flat">
            <a:solidFill>
              <a:srgbClr val="2B485F"/>
            </a:solidFill>
            <a:prstDash val="solid"/>
            <a:headEnd type="none" w="sm" len="sm"/>
            <a:tailEnd type="none" w="sm" len="sm"/>
          </a:ln>
        </p:spPr>
        <p:txBody>
          <a:bodyPr/>
          <a:lstStyle/>
          <a:p>
            <a:endParaRPr lang="es-CL"/>
          </a:p>
        </p:txBody>
      </p:sp>
      <p:sp>
        <p:nvSpPr>
          <p:cNvPr id="6" name="Freeform 6"/>
          <p:cNvSpPr/>
          <p:nvPr/>
        </p:nvSpPr>
        <p:spPr>
          <a:xfrm>
            <a:off x="10468134" y="5143500"/>
            <a:ext cx="533700" cy="533700"/>
          </a:xfrm>
          <a:custGeom>
            <a:avLst/>
            <a:gdLst/>
            <a:ahLst/>
            <a:cxnLst/>
            <a:rect l="l" t="t" r="r" b="b"/>
            <a:pathLst>
              <a:path w="533700" h="533700">
                <a:moveTo>
                  <a:pt x="0" y="0"/>
                </a:moveTo>
                <a:lnTo>
                  <a:pt x="533700" y="0"/>
                </a:lnTo>
                <a:lnTo>
                  <a:pt x="533700" y="533700"/>
                </a:lnTo>
                <a:lnTo>
                  <a:pt x="0" y="533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7" name="TextBox 7"/>
          <p:cNvSpPr txBox="1"/>
          <p:nvPr/>
        </p:nvSpPr>
        <p:spPr>
          <a:xfrm>
            <a:off x="631299" y="851482"/>
            <a:ext cx="8985490" cy="1248321"/>
          </a:xfrm>
          <a:prstGeom prst="rect">
            <a:avLst/>
          </a:prstGeom>
        </p:spPr>
        <p:txBody>
          <a:bodyPr lIns="0" tIns="0" rIns="0" bIns="0" rtlCol="0" anchor="t">
            <a:spAutoFit/>
          </a:bodyPr>
          <a:lstStyle/>
          <a:p>
            <a:pPr marL="0" lvl="0" indent="0" algn="l">
              <a:lnSpc>
                <a:spcPts val="8618"/>
              </a:lnSpc>
            </a:pPr>
            <a:r>
              <a:rPr lang="en-US" sz="10910" b="1" spc="-1287">
                <a:solidFill>
                  <a:srgbClr val="2B485F"/>
                </a:solidFill>
                <a:latin typeface="Inter Bold"/>
                <a:ea typeface="Inter Bold"/>
                <a:cs typeface="Inter Bold"/>
                <a:sym typeface="Inter Bold"/>
              </a:rPr>
              <a:t>METODOLOGÍA</a:t>
            </a:r>
          </a:p>
        </p:txBody>
      </p:sp>
      <p:sp>
        <p:nvSpPr>
          <p:cNvPr id="8" name="TextBox 8"/>
          <p:cNvSpPr txBox="1"/>
          <p:nvPr/>
        </p:nvSpPr>
        <p:spPr>
          <a:xfrm>
            <a:off x="631299" y="2033896"/>
            <a:ext cx="16104672" cy="941070"/>
          </a:xfrm>
          <a:prstGeom prst="rect">
            <a:avLst/>
          </a:prstGeom>
        </p:spPr>
        <p:txBody>
          <a:bodyPr lIns="0" tIns="0" rIns="0" bIns="0" rtlCol="0" anchor="t">
            <a:spAutoFit/>
          </a:bodyPr>
          <a:lstStyle/>
          <a:p>
            <a:pPr marL="0" lvl="0" indent="0" algn="l">
              <a:lnSpc>
                <a:spcPts val="3779"/>
              </a:lnSpc>
            </a:pPr>
            <a:r>
              <a:rPr lang="en-US" sz="2699" spc="-240">
                <a:solidFill>
                  <a:srgbClr val="475C6D"/>
                </a:solidFill>
                <a:latin typeface="Inter"/>
                <a:ea typeface="Inter"/>
                <a:cs typeface="Inter"/>
                <a:sym typeface="Inter"/>
              </a:rPr>
              <a:t>Para este proyecto se utilizará una metodología ágil, en este caso SCRUM, esto pues funciona con múltiples entregas y permite optimizar el tiempo, priorizando lo más importante.</a:t>
            </a:r>
          </a:p>
        </p:txBody>
      </p:sp>
      <p:sp>
        <p:nvSpPr>
          <p:cNvPr id="9" name="TextBox 9"/>
          <p:cNvSpPr txBox="1"/>
          <p:nvPr/>
        </p:nvSpPr>
        <p:spPr>
          <a:xfrm>
            <a:off x="10468135" y="3475105"/>
            <a:ext cx="6791166" cy="887095"/>
          </a:xfrm>
          <a:prstGeom prst="rect">
            <a:avLst/>
          </a:prstGeom>
        </p:spPr>
        <p:txBody>
          <a:bodyPr wrap="square" lIns="0" tIns="0" rIns="0" bIns="0" rtlCol="0" anchor="t">
            <a:spAutoFit/>
          </a:bodyPr>
          <a:lstStyle/>
          <a:p>
            <a:pPr algn="ctr">
              <a:lnSpc>
                <a:spcPts val="7279"/>
              </a:lnSpc>
            </a:pPr>
            <a:r>
              <a:rPr lang="en-US" sz="5199" b="1" dirty="0">
                <a:solidFill>
                  <a:srgbClr val="2B485F"/>
                </a:solidFill>
                <a:latin typeface="Open Sans Bold"/>
                <a:ea typeface="Open Sans Bold"/>
                <a:cs typeface="Open Sans Bold"/>
                <a:sym typeface="Open Sans Bold"/>
              </a:rPr>
              <a:t>Roles a </a:t>
            </a:r>
            <a:r>
              <a:rPr lang="en-US" sz="5199" b="1" dirty="0" err="1">
                <a:solidFill>
                  <a:srgbClr val="2B485F"/>
                </a:solidFill>
                <a:latin typeface="Open Sans Bold"/>
                <a:ea typeface="Open Sans Bold"/>
                <a:cs typeface="Open Sans Bold"/>
                <a:sym typeface="Open Sans Bold"/>
              </a:rPr>
              <a:t>considerar</a:t>
            </a:r>
            <a:endParaRPr lang="en-US" sz="5199" b="1" dirty="0">
              <a:solidFill>
                <a:srgbClr val="2B485F"/>
              </a:solidFill>
              <a:latin typeface="Open Sans Bold"/>
              <a:ea typeface="Open Sans Bold"/>
              <a:cs typeface="Open Sans Bold"/>
              <a:sym typeface="Open Sans Bold"/>
            </a:endParaRPr>
          </a:p>
        </p:txBody>
      </p:sp>
      <p:sp>
        <p:nvSpPr>
          <p:cNvPr id="10" name="TextBox 10"/>
          <p:cNvSpPr txBox="1"/>
          <p:nvPr/>
        </p:nvSpPr>
        <p:spPr>
          <a:xfrm>
            <a:off x="1028700" y="3428274"/>
            <a:ext cx="7055872" cy="887095"/>
          </a:xfrm>
          <a:prstGeom prst="rect">
            <a:avLst/>
          </a:prstGeom>
        </p:spPr>
        <p:txBody>
          <a:bodyPr wrap="square" lIns="0" tIns="0" rIns="0" bIns="0" rtlCol="0" anchor="t">
            <a:spAutoFit/>
          </a:bodyPr>
          <a:lstStyle/>
          <a:p>
            <a:pPr algn="ctr">
              <a:lnSpc>
                <a:spcPts val="7279"/>
              </a:lnSpc>
            </a:pPr>
            <a:r>
              <a:rPr lang="en-US" sz="5199" b="1" dirty="0" err="1">
                <a:solidFill>
                  <a:srgbClr val="2B485F"/>
                </a:solidFill>
                <a:latin typeface="Open Sans Bold"/>
                <a:ea typeface="Open Sans Bold"/>
                <a:cs typeface="Open Sans Bold"/>
                <a:sym typeface="Open Sans Bold"/>
              </a:rPr>
              <a:t>Fases</a:t>
            </a:r>
            <a:r>
              <a:rPr lang="en-US" sz="5199" b="1" dirty="0">
                <a:solidFill>
                  <a:srgbClr val="2B485F"/>
                </a:solidFill>
                <a:latin typeface="Open Sans Bold"/>
                <a:ea typeface="Open Sans Bold"/>
                <a:cs typeface="Open Sans Bold"/>
                <a:sym typeface="Open Sans Bold"/>
              </a:rPr>
              <a:t> de </a:t>
            </a:r>
            <a:r>
              <a:rPr lang="en-US" sz="5199" b="1" dirty="0" err="1">
                <a:solidFill>
                  <a:srgbClr val="2B485F"/>
                </a:solidFill>
                <a:latin typeface="Open Sans Bold"/>
                <a:ea typeface="Open Sans Bold"/>
                <a:cs typeface="Open Sans Bold"/>
                <a:sym typeface="Open Sans Bold"/>
              </a:rPr>
              <a:t>trabajo</a:t>
            </a:r>
            <a:endParaRPr lang="en-US" sz="5199" b="1" dirty="0">
              <a:solidFill>
                <a:srgbClr val="2B485F"/>
              </a:solidFill>
              <a:latin typeface="Open Sans Bold"/>
              <a:ea typeface="Open Sans Bold"/>
              <a:cs typeface="Open Sans Bold"/>
              <a:sym typeface="Open Sans Bold"/>
            </a:endParaRPr>
          </a:p>
        </p:txBody>
      </p:sp>
      <p:sp>
        <p:nvSpPr>
          <p:cNvPr id="11" name="TextBox 11"/>
          <p:cNvSpPr txBox="1"/>
          <p:nvPr/>
        </p:nvSpPr>
        <p:spPr>
          <a:xfrm>
            <a:off x="11234043" y="4505354"/>
            <a:ext cx="6025257" cy="5251449"/>
          </a:xfrm>
          <a:prstGeom prst="rect">
            <a:avLst/>
          </a:prstGeom>
        </p:spPr>
        <p:txBody>
          <a:bodyPr lIns="0" tIns="0" rIns="0" bIns="0" rtlCol="0" anchor="t">
            <a:spAutoFit/>
          </a:bodyPr>
          <a:lstStyle/>
          <a:p>
            <a:pPr algn="l">
              <a:lnSpc>
                <a:spcPts val="3500"/>
              </a:lnSpc>
            </a:pPr>
            <a:r>
              <a:rPr lang="en-US" sz="2500">
                <a:solidFill>
                  <a:srgbClr val="475C6D"/>
                </a:solidFill>
                <a:latin typeface="Open Sans"/>
                <a:ea typeface="Open Sans"/>
                <a:cs typeface="Open Sans"/>
                <a:sym typeface="Open Sans"/>
              </a:rPr>
              <a:t>Product Owner: Aquel con mayor cercanía al cliente, conectando sus necesidades y deseos con el equipo de trabajo.</a:t>
            </a:r>
          </a:p>
          <a:p>
            <a:pPr algn="l">
              <a:lnSpc>
                <a:spcPts val="3500"/>
              </a:lnSpc>
            </a:pPr>
            <a:endParaRPr lang="en-US" sz="2500">
              <a:solidFill>
                <a:srgbClr val="475C6D"/>
              </a:solidFill>
              <a:latin typeface="Open Sans"/>
              <a:ea typeface="Open Sans"/>
              <a:cs typeface="Open Sans"/>
              <a:sym typeface="Open Sans"/>
            </a:endParaRPr>
          </a:p>
          <a:p>
            <a:pPr algn="l">
              <a:lnSpc>
                <a:spcPts val="3500"/>
              </a:lnSpc>
            </a:pPr>
            <a:r>
              <a:rPr lang="en-US" sz="2500">
                <a:solidFill>
                  <a:srgbClr val="475C6D"/>
                </a:solidFill>
                <a:latin typeface="Open Sans"/>
                <a:ea typeface="Open Sans"/>
                <a:cs typeface="Open Sans"/>
                <a:sym typeface="Open Sans"/>
              </a:rPr>
              <a:t>Scrum Master: Organiza la estructura de trabajo, define objetivos y supervisa que se cumplan.</a:t>
            </a:r>
          </a:p>
          <a:p>
            <a:pPr algn="l">
              <a:lnSpc>
                <a:spcPts val="3500"/>
              </a:lnSpc>
            </a:pPr>
            <a:endParaRPr lang="en-US" sz="2500">
              <a:solidFill>
                <a:srgbClr val="475C6D"/>
              </a:solidFill>
              <a:latin typeface="Open Sans"/>
              <a:ea typeface="Open Sans"/>
              <a:cs typeface="Open Sans"/>
              <a:sym typeface="Open Sans"/>
            </a:endParaRPr>
          </a:p>
          <a:p>
            <a:pPr algn="l">
              <a:lnSpc>
                <a:spcPts val="3500"/>
              </a:lnSpc>
            </a:pPr>
            <a:r>
              <a:rPr lang="en-US" sz="2500">
                <a:solidFill>
                  <a:srgbClr val="475C6D"/>
                </a:solidFill>
                <a:latin typeface="Open Sans"/>
                <a:ea typeface="Open Sans"/>
                <a:cs typeface="Open Sans"/>
                <a:sym typeface="Open Sans"/>
              </a:rPr>
              <a:t>Team Master: El equipo que desarrolla el proyecto, llevando a cabo las actividades pertinentes.</a:t>
            </a:r>
          </a:p>
        </p:txBody>
      </p:sp>
      <p:sp>
        <p:nvSpPr>
          <p:cNvPr id="12" name="TextBox 12"/>
          <p:cNvSpPr txBox="1"/>
          <p:nvPr/>
        </p:nvSpPr>
        <p:spPr>
          <a:xfrm>
            <a:off x="15091459" y="707050"/>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ABEL</a:t>
            </a:r>
          </a:p>
        </p:txBody>
      </p:sp>
      <p:sp>
        <p:nvSpPr>
          <p:cNvPr id="13" name="Freeform 13"/>
          <p:cNvSpPr/>
          <p:nvPr/>
        </p:nvSpPr>
        <p:spPr>
          <a:xfrm>
            <a:off x="10468134" y="7159654"/>
            <a:ext cx="533700" cy="533700"/>
          </a:xfrm>
          <a:custGeom>
            <a:avLst/>
            <a:gdLst/>
            <a:ahLst/>
            <a:cxnLst/>
            <a:rect l="l" t="t" r="r" b="b"/>
            <a:pathLst>
              <a:path w="533700" h="533700">
                <a:moveTo>
                  <a:pt x="0" y="0"/>
                </a:moveTo>
                <a:lnTo>
                  <a:pt x="533700" y="0"/>
                </a:lnTo>
                <a:lnTo>
                  <a:pt x="533700" y="533700"/>
                </a:lnTo>
                <a:lnTo>
                  <a:pt x="0" y="533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
        <p:nvSpPr>
          <p:cNvPr id="14" name="Freeform 14"/>
          <p:cNvSpPr/>
          <p:nvPr/>
        </p:nvSpPr>
        <p:spPr>
          <a:xfrm>
            <a:off x="10468134" y="8724600"/>
            <a:ext cx="533700" cy="533700"/>
          </a:xfrm>
          <a:custGeom>
            <a:avLst/>
            <a:gdLst/>
            <a:ahLst/>
            <a:cxnLst/>
            <a:rect l="l" t="t" r="r" b="b"/>
            <a:pathLst>
              <a:path w="533700" h="533700">
                <a:moveTo>
                  <a:pt x="0" y="0"/>
                </a:moveTo>
                <a:lnTo>
                  <a:pt x="533700" y="0"/>
                </a:lnTo>
                <a:lnTo>
                  <a:pt x="533700" y="533700"/>
                </a:lnTo>
                <a:lnTo>
                  <a:pt x="0" y="53370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s-CL"/>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832550" y="4577578"/>
            <a:ext cx="4035113" cy="4035113"/>
            <a:chOff x="0" y="0"/>
            <a:chExt cx="1062746" cy="1062746"/>
          </a:xfrm>
        </p:grpSpPr>
        <p:sp>
          <p:nvSpPr>
            <p:cNvPr id="3" name="Freeform 3"/>
            <p:cNvSpPr/>
            <p:nvPr/>
          </p:nvSpPr>
          <p:spPr>
            <a:xfrm>
              <a:off x="0" y="0"/>
              <a:ext cx="1062746" cy="1062746"/>
            </a:xfrm>
            <a:custGeom>
              <a:avLst/>
              <a:gdLst/>
              <a:ahLst/>
              <a:cxnLst/>
              <a:rect l="l" t="t" r="r" b="b"/>
              <a:pathLst>
                <a:path w="1062746" h="1062746">
                  <a:moveTo>
                    <a:pt x="0" y="0"/>
                  </a:moveTo>
                  <a:lnTo>
                    <a:pt x="1062746" y="0"/>
                  </a:lnTo>
                  <a:lnTo>
                    <a:pt x="1062746" y="1062746"/>
                  </a:lnTo>
                  <a:lnTo>
                    <a:pt x="0" y="1062746"/>
                  </a:lnTo>
                  <a:close/>
                </a:path>
              </a:pathLst>
            </a:custGeom>
            <a:solidFill>
              <a:srgbClr val="122029"/>
            </a:solidFill>
          </p:spPr>
          <p:txBody>
            <a:bodyPr/>
            <a:lstStyle/>
            <a:p>
              <a:endParaRPr lang="es-CL"/>
            </a:p>
          </p:txBody>
        </p:sp>
        <p:sp>
          <p:nvSpPr>
            <p:cNvPr id="4" name="TextBox 4"/>
            <p:cNvSpPr txBox="1"/>
            <p:nvPr/>
          </p:nvSpPr>
          <p:spPr>
            <a:xfrm>
              <a:off x="0" y="47625"/>
              <a:ext cx="1062746" cy="1015121"/>
            </a:xfrm>
            <a:prstGeom prst="rect">
              <a:avLst/>
            </a:prstGeom>
          </p:spPr>
          <p:txBody>
            <a:bodyPr lIns="50800" tIns="50800" rIns="50800" bIns="50800" rtlCol="0" anchor="ctr"/>
            <a:lstStyle/>
            <a:p>
              <a:pPr algn="ctr">
                <a:lnSpc>
                  <a:spcPts val="1674"/>
                </a:lnSpc>
              </a:pPr>
              <a:endParaRPr/>
            </a:p>
          </p:txBody>
        </p:sp>
      </p:grpSp>
      <p:grpSp>
        <p:nvGrpSpPr>
          <p:cNvPr id="5" name="Group 5"/>
          <p:cNvGrpSpPr/>
          <p:nvPr/>
        </p:nvGrpSpPr>
        <p:grpSpPr>
          <a:xfrm>
            <a:off x="13540486" y="4908148"/>
            <a:ext cx="2619243" cy="2946648"/>
            <a:chOff x="0" y="0"/>
            <a:chExt cx="1416645" cy="1593725"/>
          </a:xfrm>
        </p:grpSpPr>
        <p:sp>
          <p:nvSpPr>
            <p:cNvPr id="6" name="Freeform 6"/>
            <p:cNvSpPr/>
            <p:nvPr/>
          </p:nvSpPr>
          <p:spPr>
            <a:xfrm>
              <a:off x="0" y="0"/>
              <a:ext cx="1416645" cy="1593725"/>
            </a:xfrm>
            <a:custGeom>
              <a:avLst/>
              <a:gdLst/>
              <a:ahLst/>
              <a:cxnLst/>
              <a:rect l="l" t="t" r="r" b="b"/>
              <a:pathLst>
                <a:path w="1416645" h="1593725">
                  <a:moveTo>
                    <a:pt x="0" y="0"/>
                  </a:moveTo>
                  <a:lnTo>
                    <a:pt x="1416645" y="0"/>
                  </a:lnTo>
                  <a:lnTo>
                    <a:pt x="1416645" y="1593725"/>
                  </a:lnTo>
                  <a:lnTo>
                    <a:pt x="0" y="1593725"/>
                  </a:lnTo>
                  <a:close/>
                </a:path>
              </a:pathLst>
            </a:custGeom>
            <a:blipFill>
              <a:blip r:embed="rId2"/>
              <a:stretch>
                <a:fillRect l="-62499" r="-62499"/>
              </a:stretch>
            </a:blipFill>
          </p:spPr>
          <p:txBody>
            <a:bodyPr/>
            <a:lstStyle/>
            <a:p>
              <a:endParaRPr lang="es-CL"/>
            </a:p>
          </p:txBody>
        </p:sp>
      </p:grpSp>
      <p:grpSp>
        <p:nvGrpSpPr>
          <p:cNvPr id="7" name="Group 7"/>
          <p:cNvGrpSpPr/>
          <p:nvPr/>
        </p:nvGrpSpPr>
        <p:grpSpPr>
          <a:xfrm>
            <a:off x="6978162" y="4577578"/>
            <a:ext cx="4035113" cy="4035113"/>
            <a:chOff x="0" y="0"/>
            <a:chExt cx="1062746" cy="1062746"/>
          </a:xfrm>
        </p:grpSpPr>
        <p:sp>
          <p:nvSpPr>
            <p:cNvPr id="8" name="Freeform 8"/>
            <p:cNvSpPr/>
            <p:nvPr/>
          </p:nvSpPr>
          <p:spPr>
            <a:xfrm>
              <a:off x="0" y="0"/>
              <a:ext cx="1062746" cy="1062746"/>
            </a:xfrm>
            <a:custGeom>
              <a:avLst/>
              <a:gdLst/>
              <a:ahLst/>
              <a:cxnLst/>
              <a:rect l="l" t="t" r="r" b="b"/>
              <a:pathLst>
                <a:path w="1062746" h="1062746">
                  <a:moveTo>
                    <a:pt x="0" y="0"/>
                  </a:moveTo>
                  <a:lnTo>
                    <a:pt x="1062746" y="0"/>
                  </a:lnTo>
                  <a:lnTo>
                    <a:pt x="1062746" y="1062746"/>
                  </a:lnTo>
                  <a:lnTo>
                    <a:pt x="0" y="1062746"/>
                  </a:lnTo>
                  <a:close/>
                </a:path>
              </a:pathLst>
            </a:custGeom>
            <a:solidFill>
              <a:srgbClr val="122029"/>
            </a:solidFill>
          </p:spPr>
          <p:txBody>
            <a:bodyPr/>
            <a:lstStyle/>
            <a:p>
              <a:endParaRPr lang="es-CL"/>
            </a:p>
          </p:txBody>
        </p:sp>
        <p:sp>
          <p:nvSpPr>
            <p:cNvPr id="9" name="TextBox 9"/>
            <p:cNvSpPr txBox="1"/>
            <p:nvPr/>
          </p:nvSpPr>
          <p:spPr>
            <a:xfrm>
              <a:off x="0" y="47625"/>
              <a:ext cx="1062746" cy="1015121"/>
            </a:xfrm>
            <a:prstGeom prst="rect">
              <a:avLst/>
            </a:prstGeom>
          </p:spPr>
          <p:txBody>
            <a:bodyPr lIns="50800" tIns="50800" rIns="50800" bIns="50800" rtlCol="0" anchor="ctr"/>
            <a:lstStyle/>
            <a:p>
              <a:pPr algn="ctr">
                <a:lnSpc>
                  <a:spcPts val="1674"/>
                </a:lnSpc>
              </a:pPr>
              <a:endParaRPr/>
            </a:p>
          </p:txBody>
        </p:sp>
      </p:grpSp>
      <p:grpSp>
        <p:nvGrpSpPr>
          <p:cNvPr id="10" name="Group 10"/>
          <p:cNvGrpSpPr/>
          <p:nvPr/>
        </p:nvGrpSpPr>
        <p:grpSpPr>
          <a:xfrm>
            <a:off x="7687753" y="4939094"/>
            <a:ext cx="2619243" cy="2946648"/>
            <a:chOff x="0" y="0"/>
            <a:chExt cx="1416645" cy="1593725"/>
          </a:xfrm>
        </p:grpSpPr>
        <p:sp>
          <p:nvSpPr>
            <p:cNvPr id="11" name="Freeform 11"/>
            <p:cNvSpPr/>
            <p:nvPr/>
          </p:nvSpPr>
          <p:spPr>
            <a:xfrm>
              <a:off x="0" y="0"/>
              <a:ext cx="1416645" cy="1593725"/>
            </a:xfrm>
            <a:custGeom>
              <a:avLst/>
              <a:gdLst/>
              <a:ahLst/>
              <a:cxnLst/>
              <a:rect l="l" t="t" r="r" b="b"/>
              <a:pathLst>
                <a:path w="1416645" h="1593725">
                  <a:moveTo>
                    <a:pt x="0" y="0"/>
                  </a:moveTo>
                  <a:lnTo>
                    <a:pt x="1416645" y="0"/>
                  </a:lnTo>
                  <a:lnTo>
                    <a:pt x="1416645" y="1593725"/>
                  </a:lnTo>
                  <a:lnTo>
                    <a:pt x="0" y="1593725"/>
                  </a:lnTo>
                  <a:close/>
                </a:path>
              </a:pathLst>
            </a:custGeom>
            <a:blipFill>
              <a:blip r:embed="rId3"/>
              <a:stretch>
                <a:fillRect l="-6488" r="-6488"/>
              </a:stretch>
            </a:blipFill>
          </p:spPr>
          <p:txBody>
            <a:bodyPr/>
            <a:lstStyle/>
            <a:p>
              <a:endParaRPr lang="es-CL"/>
            </a:p>
          </p:txBody>
        </p:sp>
      </p:grpSp>
      <p:grpSp>
        <p:nvGrpSpPr>
          <p:cNvPr id="12" name="Group 12"/>
          <p:cNvGrpSpPr/>
          <p:nvPr/>
        </p:nvGrpSpPr>
        <p:grpSpPr>
          <a:xfrm>
            <a:off x="1127086" y="4577578"/>
            <a:ext cx="4035113" cy="4035113"/>
            <a:chOff x="0" y="0"/>
            <a:chExt cx="1062746" cy="1062746"/>
          </a:xfrm>
        </p:grpSpPr>
        <p:sp>
          <p:nvSpPr>
            <p:cNvPr id="13" name="Freeform 13"/>
            <p:cNvSpPr/>
            <p:nvPr/>
          </p:nvSpPr>
          <p:spPr>
            <a:xfrm>
              <a:off x="0" y="0"/>
              <a:ext cx="1062746" cy="1062746"/>
            </a:xfrm>
            <a:custGeom>
              <a:avLst/>
              <a:gdLst/>
              <a:ahLst/>
              <a:cxnLst/>
              <a:rect l="l" t="t" r="r" b="b"/>
              <a:pathLst>
                <a:path w="1062746" h="1062746">
                  <a:moveTo>
                    <a:pt x="0" y="0"/>
                  </a:moveTo>
                  <a:lnTo>
                    <a:pt x="1062746" y="0"/>
                  </a:lnTo>
                  <a:lnTo>
                    <a:pt x="1062746" y="1062746"/>
                  </a:lnTo>
                  <a:lnTo>
                    <a:pt x="0" y="1062746"/>
                  </a:lnTo>
                  <a:close/>
                </a:path>
              </a:pathLst>
            </a:custGeom>
            <a:solidFill>
              <a:srgbClr val="122029"/>
            </a:solidFill>
          </p:spPr>
          <p:txBody>
            <a:bodyPr/>
            <a:lstStyle/>
            <a:p>
              <a:endParaRPr lang="es-CL"/>
            </a:p>
          </p:txBody>
        </p:sp>
        <p:sp>
          <p:nvSpPr>
            <p:cNvPr id="14" name="TextBox 14"/>
            <p:cNvSpPr txBox="1"/>
            <p:nvPr/>
          </p:nvSpPr>
          <p:spPr>
            <a:xfrm>
              <a:off x="0" y="47625"/>
              <a:ext cx="1062746" cy="1015121"/>
            </a:xfrm>
            <a:prstGeom prst="rect">
              <a:avLst/>
            </a:prstGeom>
          </p:spPr>
          <p:txBody>
            <a:bodyPr lIns="50800" tIns="50800" rIns="50800" bIns="50800" rtlCol="0" anchor="ctr"/>
            <a:lstStyle/>
            <a:p>
              <a:pPr algn="ctr">
                <a:lnSpc>
                  <a:spcPts val="1674"/>
                </a:lnSpc>
              </a:pPr>
              <a:endParaRPr/>
            </a:p>
          </p:txBody>
        </p:sp>
      </p:grpSp>
      <p:grpSp>
        <p:nvGrpSpPr>
          <p:cNvPr id="15" name="Group 15"/>
          <p:cNvGrpSpPr/>
          <p:nvPr/>
        </p:nvGrpSpPr>
        <p:grpSpPr>
          <a:xfrm>
            <a:off x="1834794" y="4939094"/>
            <a:ext cx="2619243" cy="2946648"/>
            <a:chOff x="0" y="0"/>
            <a:chExt cx="1416645" cy="1593725"/>
          </a:xfrm>
        </p:grpSpPr>
        <p:sp>
          <p:nvSpPr>
            <p:cNvPr id="16" name="Freeform 16"/>
            <p:cNvSpPr/>
            <p:nvPr/>
          </p:nvSpPr>
          <p:spPr>
            <a:xfrm>
              <a:off x="0" y="0"/>
              <a:ext cx="1416645" cy="1593725"/>
            </a:xfrm>
            <a:custGeom>
              <a:avLst/>
              <a:gdLst/>
              <a:ahLst/>
              <a:cxnLst/>
              <a:rect l="l" t="t" r="r" b="b"/>
              <a:pathLst>
                <a:path w="1416645" h="1593725">
                  <a:moveTo>
                    <a:pt x="0" y="0"/>
                  </a:moveTo>
                  <a:lnTo>
                    <a:pt x="1416645" y="0"/>
                  </a:lnTo>
                  <a:lnTo>
                    <a:pt x="1416645" y="1593725"/>
                  </a:lnTo>
                  <a:lnTo>
                    <a:pt x="0" y="1593725"/>
                  </a:lnTo>
                  <a:close/>
                </a:path>
              </a:pathLst>
            </a:custGeom>
            <a:blipFill>
              <a:blip r:embed="rId4"/>
              <a:stretch>
                <a:fillRect l="-34427" r="-34427"/>
              </a:stretch>
            </a:blipFill>
          </p:spPr>
          <p:txBody>
            <a:bodyPr/>
            <a:lstStyle/>
            <a:p>
              <a:endParaRPr lang="es-CL"/>
            </a:p>
          </p:txBody>
        </p:sp>
      </p:grpSp>
      <p:sp>
        <p:nvSpPr>
          <p:cNvPr id="17" name="TextBox 17"/>
          <p:cNvSpPr txBox="1"/>
          <p:nvPr/>
        </p:nvSpPr>
        <p:spPr>
          <a:xfrm>
            <a:off x="4969644" y="849705"/>
            <a:ext cx="7469956" cy="1248321"/>
          </a:xfrm>
          <a:prstGeom prst="rect">
            <a:avLst/>
          </a:prstGeom>
        </p:spPr>
        <p:txBody>
          <a:bodyPr lIns="0" tIns="0" rIns="0" bIns="0" rtlCol="0" anchor="t">
            <a:spAutoFit/>
          </a:bodyPr>
          <a:lstStyle/>
          <a:p>
            <a:pPr marL="0" lvl="0" indent="0" algn="l">
              <a:lnSpc>
                <a:spcPts val="8618"/>
              </a:lnSpc>
            </a:pPr>
            <a:r>
              <a:rPr lang="en-US" sz="10910" b="1" spc="-1287">
                <a:solidFill>
                  <a:srgbClr val="2B485F"/>
                </a:solidFill>
                <a:latin typeface="Inter Bold"/>
                <a:ea typeface="Inter Bold"/>
                <a:cs typeface="Inter Bold"/>
                <a:sym typeface="Inter Bold"/>
              </a:rPr>
              <a:t>EVIDENCIAS</a:t>
            </a:r>
          </a:p>
        </p:txBody>
      </p:sp>
      <p:sp>
        <p:nvSpPr>
          <p:cNvPr id="18" name="TextBox 18"/>
          <p:cNvSpPr txBox="1"/>
          <p:nvPr/>
        </p:nvSpPr>
        <p:spPr>
          <a:xfrm>
            <a:off x="5852025" y="2609938"/>
            <a:ext cx="5329685"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Respecto a las evidencias que pensamos como equipo hasta el momento para probar el avance del proyecto, tenemos:</a:t>
            </a:r>
          </a:p>
        </p:txBody>
      </p:sp>
      <p:sp>
        <p:nvSpPr>
          <p:cNvPr id="19" name="TextBox 19"/>
          <p:cNvSpPr txBox="1"/>
          <p:nvPr/>
        </p:nvSpPr>
        <p:spPr>
          <a:xfrm>
            <a:off x="2488311" y="8008043"/>
            <a:ext cx="1222776" cy="241173"/>
          </a:xfrm>
          <a:prstGeom prst="rect">
            <a:avLst/>
          </a:prstGeom>
        </p:spPr>
        <p:txBody>
          <a:bodyPr lIns="0" tIns="0" rIns="0" bIns="0" rtlCol="0" anchor="t">
            <a:spAutoFit/>
          </a:bodyPr>
          <a:lstStyle/>
          <a:p>
            <a:pPr marL="0" lvl="0" indent="0" algn="l">
              <a:lnSpc>
                <a:spcPts val="1836"/>
              </a:lnSpc>
            </a:pPr>
            <a:r>
              <a:rPr lang="en-US" sz="1800" spc="-160">
                <a:solidFill>
                  <a:srgbClr val="62969E"/>
                </a:solidFill>
                <a:latin typeface="Inter"/>
                <a:ea typeface="Inter"/>
                <a:cs typeface="Inter"/>
                <a:sym typeface="Inter"/>
              </a:rPr>
              <a:t>Cronograma</a:t>
            </a:r>
          </a:p>
        </p:txBody>
      </p:sp>
      <p:sp>
        <p:nvSpPr>
          <p:cNvPr id="20" name="TextBox 20"/>
          <p:cNvSpPr txBox="1"/>
          <p:nvPr/>
        </p:nvSpPr>
        <p:spPr>
          <a:xfrm>
            <a:off x="8423775" y="8008043"/>
            <a:ext cx="1143888" cy="241173"/>
          </a:xfrm>
          <a:prstGeom prst="rect">
            <a:avLst/>
          </a:prstGeom>
        </p:spPr>
        <p:txBody>
          <a:bodyPr lIns="0" tIns="0" rIns="0" bIns="0" rtlCol="0" anchor="t">
            <a:spAutoFit/>
          </a:bodyPr>
          <a:lstStyle/>
          <a:p>
            <a:pPr marL="0" lvl="0" indent="0" algn="l">
              <a:lnSpc>
                <a:spcPts val="1836"/>
              </a:lnSpc>
            </a:pPr>
            <a:r>
              <a:rPr lang="en-US" sz="1800" spc="-160">
                <a:solidFill>
                  <a:srgbClr val="62969E"/>
                </a:solidFill>
                <a:latin typeface="Inter"/>
                <a:ea typeface="Inter"/>
                <a:cs typeface="Inter"/>
                <a:sym typeface="Inter"/>
              </a:rPr>
              <a:t>Informe ágil</a:t>
            </a:r>
          </a:p>
        </p:txBody>
      </p:sp>
      <p:sp>
        <p:nvSpPr>
          <p:cNvPr id="21" name="TextBox 21"/>
          <p:cNvSpPr txBox="1"/>
          <p:nvPr/>
        </p:nvSpPr>
        <p:spPr>
          <a:xfrm>
            <a:off x="13591850" y="7914318"/>
            <a:ext cx="2567878" cy="241173"/>
          </a:xfrm>
          <a:prstGeom prst="rect">
            <a:avLst/>
          </a:prstGeom>
        </p:spPr>
        <p:txBody>
          <a:bodyPr lIns="0" tIns="0" rIns="0" bIns="0" rtlCol="0" anchor="t">
            <a:spAutoFit/>
          </a:bodyPr>
          <a:lstStyle/>
          <a:p>
            <a:pPr marL="0" lvl="0" indent="0" algn="l">
              <a:lnSpc>
                <a:spcPts val="1836"/>
              </a:lnSpc>
            </a:pPr>
            <a:r>
              <a:rPr lang="en-US" sz="1800" spc="-160">
                <a:solidFill>
                  <a:srgbClr val="62969E"/>
                </a:solidFill>
                <a:latin typeface="Inter"/>
                <a:ea typeface="Inter"/>
                <a:cs typeface="Inter"/>
                <a:sym typeface="Inter"/>
              </a:rPr>
              <a:t>Planificación de cada sprint</a:t>
            </a:r>
          </a:p>
        </p:txBody>
      </p:sp>
      <p:sp>
        <p:nvSpPr>
          <p:cNvPr id="22" name="TextBox 22"/>
          <p:cNvSpPr txBox="1"/>
          <p:nvPr/>
        </p:nvSpPr>
        <p:spPr>
          <a:xfrm>
            <a:off x="631299" y="1076325"/>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ABEL</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6796596" y="158405"/>
            <a:ext cx="11491404" cy="9099895"/>
          </a:xfrm>
          <a:custGeom>
            <a:avLst/>
            <a:gdLst/>
            <a:ahLst/>
            <a:cxnLst/>
            <a:rect l="l" t="t" r="r" b="b"/>
            <a:pathLst>
              <a:path w="11491404" h="9099895">
                <a:moveTo>
                  <a:pt x="0" y="0"/>
                </a:moveTo>
                <a:lnTo>
                  <a:pt x="11491404" y="0"/>
                </a:lnTo>
                <a:lnTo>
                  <a:pt x="11491404" y="9099895"/>
                </a:lnTo>
                <a:lnTo>
                  <a:pt x="0" y="9099895"/>
                </a:lnTo>
                <a:lnTo>
                  <a:pt x="0" y="0"/>
                </a:lnTo>
                <a:close/>
              </a:path>
            </a:pathLst>
          </a:custGeom>
          <a:blipFill>
            <a:blip r:embed="rId2"/>
            <a:stretch>
              <a:fillRect/>
            </a:stretch>
          </a:blipFill>
        </p:spPr>
        <p:txBody>
          <a:bodyPr/>
          <a:lstStyle/>
          <a:p>
            <a:endParaRPr lang="es-CL"/>
          </a:p>
        </p:txBody>
      </p:sp>
      <p:sp>
        <p:nvSpPr>
          <p:cNvPr id="3" name="TextBox 3"/>
          <p:cNvSpPr txBox="1"/>
          <p:nvPr/>
        </p:nvSpPr>
        <p:spPr>
          <a:xfrm>
            <a:off x="631299" y="1621138"/>
            <a:ext cx="7491816" cy="2338128"/>
          </a:xfrm>
          <a:prstGeom prst="rect">
            <a:avLst/>
          </a:prstGeom>
        </p:spPr>
        <p:txBody>
          <a:bodyPr lIns="0" tIns="0" rIns="0" bIns="0" rtlCol="0" anchor="t">
            <a:spAutoFit/>
          </a:bodyPr>
          <a:lstStyle/>
          <a:p>
            <a:pPr marL="0" lvl="0" indent="0" algn="l">
              <a:lnSpc>
                <a:spcPts val="8618"/>
              </a:lnSpc>
            </a:pPr>
            <a:r>
              <a:rPr lang="en-US" sz="10910" b="1" spc="-1287">
                <a:solidFill>
                  <a:srgbClr val="2B485F"/>
                </a:solidFill>
                <a:latin typeface="Inter Bold"/>
                <a:ea typeface="Inter Bold"/>
                <a:cs typeface="Inter Bold"/>
                <a:sym typeface="Inter Bold"/>
              </a:rPr>
              <a:t>PLAN DE TRABAJO</a:t>
            </a:r>
          </a:p>
        </p:txBody>
      </p:sp>
      <p:sp>
        <p:nvSpPr>
          <p:cNvPr id="4" name="TextBox 4"/>
          <p:cNvSpPr txBox="1"/>
          <p:nvPr/>
        </p:nvSpPr>
        <p:spPr>
          <a:xfrm>
            <a:off x="631299" y="4102141"/>
            <a:ext cx="5651648"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Nuestro plan de trabajo se divide en 3 sprints de desarrollo con un pre-sprint (fase actual) de planificación general, los sprint siguientes serán dedicados a:</a:t>
            </a:r>
          </a:p>
        </p:txBody>
      </p:sp>
      <p:sp>
        <p:nvSpPr>
          <p:cNvPr id="5" name="TextBox 5"/>
          <p:cNvSpPr txBox="1"/>
          <p:nvPr/>
        </p:nvSpPr>
        <p:spPr>
          <a:xfrm>
            <a:off x="631299" y="5275299"/>
            <a:ext cx="5651648" cy="1249680"/>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1-Desarrollo backend: Centrado en las funciones básicas del proyecto y la estructura general, considerando el modelado del sitio web, de la base de datos, la codificación de características etc</a:t>
            </a:r>
          </a:p>
        </p:txBody>
      </p:sp>
      <p:sp>
        <p:nvSpPr>
          <p:cNvPr id="6" name="TextBox 6"/>
          <p:cNvSpPr txBox="1"/>
          <p:nvPr/>
        </p:nvSpPr>
        <p:spPr>
          <a:xfrm>
            <a:off x="631299" y="6925321"/>
            <a:ext cx="5651648"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2-Seguridad y calidad: Centrado en verificar el sistema mediante herramientas de testeo, incluyendo la implementación de ciberseguridad y pruebas de carga.</a:t>
            </a:r>
          </a:p>
        </p:txBody>
      </p:sp>
      <p:sp>
        <p:nvSpPr>
          <p:cNvPr id="7" name="TextBox 7"/>
          <p:cNvSpPr txBox="1"/>
          <p:nvPr/>
        </p:nvSpPr>
        <p:spPr>
          <a:xfrm>
            <a:off x="631299" y="8164540"/>
            <a:ext cx="5651648" cy="935355"/>
          </a:xfrm>
          <a:prstGeom prst="rect">
            <a:avLst/>
          </a:prstGeom>
        </p:spPr>
        <p:txBody>
          <a:bodyPr lIns="0" tIns="0" rIns="0" bIns="0" rtlCol="0" anchor="t">
            <a:spAutoFit/>
          </a:bodyPr>
          <a:lstStyle/>
          <a:p>
            <a:pPr marL="0" lvl="0" indent="0" algn="l">
              <a:lnSpc>
                <a:spcPts val="2520"/>
              </a:lnSpc>
            </a:pPr>
            <a:r>
              <a:rPr lang="en-US" sz="1800" spc="-160">
                <a:solidFill>
                  <a:srgbClr val="62969E"/>
                </a:solidFill>
                <a:latin typeface="Inter"/>
                <a:ea typeface="Inter"/>
                <a:cs typeface="Inter"/>
                <a:sym typeface="Inter"/>
              </a:rPr>
              <a:t>3-Frontend: Centrado en el diseño final del proyecto, colores, imágenes y estética, también considerará hosting y el cierre del proyecto</a:t>
            </a:r>
          </a:p>
        </p:txBody>
      </p:sp>
      <p:sp>
        <p:nvSpPr>
          <p:cNvPr id="8" name="TextBox 8"/>
          <p:cNvSpPr txBox="1"/>
          <p:nvPr/>
        </p:nvSpPr>
        <p:spPr>
          <a:xfrm>
            <a:off x="512928" y="597391"/>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ALEXANDER</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639367" y="4311701"/>
            <a:ext cx="7851445" cy="5541889"/>
            <a:chOff x="0" y="0"/>
            <a:chExt cx="2067870" cy="1459592"/>
          </a:xfrm>
        </p:grpSpPr>
        <p:sp>
          <p:nvSpPr>
            <p:cNvPr id="3" name="Freeform 3"/>
            <p:cNvSpPr/>
            <p:nvPr/>
          </p:nvSpPr>
          <p:spPr>
            <a:xfrm>
              <a:off x="0" y="0"/>
              <a:ext cx="2067870" cy="1459592"/>
            </a:xfrm>
            <a:custGeom>
              <a:avLst/>
              <a:gdLst/>
              <a:ahLst/>
              <a:cxnLst/>
              <a:rect l="l" t="t" r="r" b="b"/>
              <a:pathLst>
                <a:path w="2067870" h="1459592">
                  <a:moveTo>
                    <a:pt x="0" y="0"/>
                  </a:moveTo>
                  <a:lnTo>
                    <a:pt x="2067870" y="0"/>
                  </a:lnTo>
                  <a:lnTo>
                    <a:pt x="2067870" y="1459592"/>
                  </a:lnTo>
                  <a:lnTo>
                    <a:pt x="0" y="1459592"/>
                  </a:lnTo>
                  <a:close/>
                </a:path>
              </a:pathLst>
            </a:custGeom>
            <a:solidFill>
              <a:srgbClr val="1E313D"/>
            </a:solidFill>
          </p:spPr>
          <p:txBody>
            <a:bodyPr/>
            <a:lstStyle/>
            <a:p>
              <a:endParaRPr lang="es-CL"/>
            </a:p>
          </p:txBody>
        </p:sp>
        <p:sp>
          <p:nvSpPr>
            <p:cNvPr id="4" name="TextBox 4"/>
            <p:cNvSpPr txBox="1"/>
            <p:nvPr/>
          </p:nvSpPr>
          <p:spPr>
            <a:xfrm>
              <a:off x="0" y="47625"/>
              <a:ext cx="2067870" cy="1411967"/>
            </a:xfrm>
            <a:prstGeom prst="rect">
              <a:avLst/>
            </a:prstGeom>
          </p:spPr>
          <p:txBody>
            <a:bodyPr lIns="50800" tIns="50800" rIns="50800" bIns="50800" rtlCol="0" anchor="ctr"/>
            <a:lstStyle/>
            <a:p>
              <a:pPr algn="ctr">
                <a:lnSpc>
                  <a:spcPts val="1674"/>
                </a:lnSpc>
              </a:pPr>
              <a:endParaRPr/>
            </a:p>
          </p:txBody>
        </p:sp>
      </p:grpSp>
      <p:sp>
        <p:nvSpPr>
          <p:cNvPr id="5" name="Freeform 5"/>
          <p:cNvSpPr/>
          <p:nvPr/>
        </p:nvSpPr>
        <p:spPr>
          <a:xfrm>
            <a:off x="13549323" y="4721480"/>
            <a:ext cx="3194193" cy="1561732"/>
          </a:xfrm>
          <a:custGeom>
            <a:avLst/>
            <a:gdLst/>
            <a:ahLst/>
            <a:cxnLst/>
            <a:rect l="l" t="t" r="r" b="b"/>
            <a:pathLst>
              <a:path w="3194193" h="1561732">
                <a:moveTo>
                  <a:pt x="0" y="0"/>
                </a:moveTo>
                <a:lnTo>
                  <a:pt x="3194193" y="0"/>
                </a:lnTo>
                <a:lnTo>
                  <a:pt x="3194193" y="1561733"/>
                </a:lnTo>
                <a:lnTo>
                  <a:pt x="0" y="1561733"/>
                </a:lnTo>
                <a:lnTo>
                  <a:pt x="0" y="0"/>
                </a:lnTo>
                <a:close/>
              </a:path>
            </a:pathLst>
          </a:custGeom>
          <a:blipFill>
            <a:blip r:embed="rId2"/>
            <a:stretch>
              <a:fillRect t="-18052" b="-18052"/>
            </a:stretch>
          </a:blipFill>
        </p:spPr>
        <p:txBody>
          <a:bodyPr/>
          <a:lstStyle/>
          <a:p>
            <a:endParaRPr lang="es-CL"/>
          </a:p>
        </p:txBody>
      </p:sp>
      <p:sp>
        <p:nvSpPr>
          <p:cNvPr id="6" name="Freeform 6"/>
          <p:cNvSpPr/>
          <p:nvPr/>
        </p:nvSpPr>
        <p:spPr>
          <a:xfrm>
            <a:off x="9773767" y="4421480"/>
            <a:ext cx="2485992" cy="2161732"/>
          </a:xfrm>
          <a:custGeom>
            <a:avLst/>
            <a:gdLst/>
            <a:ahLst/>
            <a:cxnLst/>
            <a:rect l="l" t="t" r="r" b="b"/>
            <a:pathLst>
              <a:path w="2485992" h="2161732">
                <a:moveTo>
                  <a:pt x="0" y="0"/>
                </a:moveTo>
                <a:lnTo>
                  <a:pt x="2485993" y="0"/>
                </a:lnTo>
                <a:lnTo>
                  <a:pt x="2485993" y="2161733"/>
                </a:lnTo>
                <a:lnTo>
                  <a:pt x="0" y="2161733"/>
                </a:lnTo>
                <a:lnTo>
                  <a:pt x="0" y="0"/>
                </a:lnTo>
                <a:close/>
              </a:path>
            </a:pathLst>
          </a:custGeom>
          <a:blipFill>
            <a:blip r:embed="rId3"/>
            <a:stretch>
              <a:fillRect/>
            </a:stretch>
          </a:blipFill>
        </p:spPr>
        <p:txBody>
          <a:bodyPr/>
          <a:lstStyle/>
          <a:p>
            <a:endParaRPr lang="es-CL"/>
          </a:p>
        </p:txBody>
      </p:sp>
      <p:sp>
        <p:nvSpPr>
          <p:cNvPr id="7" name="Freeform 7"/>
          <p:cNvSpPr/>
          <p:nvPr/>
        </p:nvSpPr>
        <p:spPr>
          <a:xfrm>
            <a:off x="12922106" y="7371626"/>
            <a:ext cx="4448628" cy="2224314"/>
          </a:xfrm>
          <a:custGeom>
            <a:avLst/>
            <a:gdLst/>
            <a:ahLst/>
            <a:cxnLst/>
            <a:rect l="l" t="t" r="r" b="b"/>
            <a:pathLst>
              <a:path w="4448628" h="2224314">
                <a:moveTo>
                  <a:pt x="0" y="0"/>
                </a:moveTo>
                <a:lnTo>
                  <a:pt x="4448627" y="0"/>
                </a:lnTo>
                <a:lnTo>
                  <a:pt x="4448627" y="2224314"/>
                </a:lnTo>
                <a:lnTo>
                  <a:pt x="0" y="2224314"/>
                </a:lnTo>
                <a:lnTo>
                  <a:pt x="0" y="0"/>
                </a:lnTo>
                <a:close/>
              </a:path>
            </a:pathLst>
          </a:custGeom>
          <a:blipFill>
            <a:blip r:embed="rId4"/>
            <a:stretch>
              <a:fillRect/>
            </a:stretch>
          </a:blipFill>
        </p:spPr>
        <p:txBody>
          <a:bodyPr/>
          <a:lstStyle/>
          <a:p>
            <a:endParaRPr lang="es-CL"/>
          </a:p>
        </p:txBody>
      </p:sp>
      <p:sp>
        <p:nvSpPr>
          <p:cNvPr id="8" name="Freeform 8"/>
          <p:cNvSpPr/>
          <p:nvPr/>
        </p:nvSpPr>
        <p:spPr>
          <a:xfrm>
            <a:off x="10108976" y="7387445"/>
            <a:ext cx="1984850" cy="2208495"/>
          </a:xfrm>
          <a:custGeom>
            <a:avLst/>
            <a:gdLst/>
            <a:ahLst/>
            <a:cxnLst/>
            <a:rect l="l" t="t" r="r" b="b"/>
            <a:pathLst>
              <a:path w="1984850" h="2208495">
                <a:moveTo>
                  <a:pt x="0" y="0"/>
                </a:moveTo>
                <a:lnTo>
                  <a:pt x="1984850" y="0"/>
                </a:lnTo>
                <a:lnTo>
                  <a:pt x="1984850" y="2208495"/>
                </a:lnTo>
                <a:lnTo>
                  <a:pt x="0" y="2208495"/>
                </a:lnTo>
                <a:lnTo>
                  <a:pt x="0" y="0"/>
                </a:lnTo>
                <a:close/>
              </a:path>
            </a:pathLst>
          </a:custGeom>
          <a:blipFill>
            <a:blip r:embed="rId5"/>
            <a:stretch>
              <a:fillRect/>
            </a:stretch>
          </a:blipFill>
        </p:spPr>
        <p:txBody>
          <a:bodyPr/>
          <a:lstStyle/>
          <a:p>
            <a:endParaRPr lang="es-CL"/>
          </a:p>
        </p:txBody>
      </p:sp>
      <p:grpSp>
        <p:nvGrpSpPr>
          <p:cNvPr id="9" name="Group 9"/>
          <p:cNvGrpSpPr/>
          <p:nvPr/>
        </p:nvGrpSpPr>
        <p:grpSpPr>
          <a:xfrm>
            <a:off x="9144000" y="6736385"/>
            <a:ext cx="8425460" cy="346260"/>
            <a:chOff x="0" y="0"/>
            <a:chExt cx="2219051" cy="91196"/>
          </a:xfrm>
        </p:grpSpPr>
        <p:sp>
          <p:nvSpPr>
            <p:cNvPr id="10" name="Freeform 10"/>
            <p:cNvSpPr/>
            <p:nvPr/>
          </p:nvSpPr>
          <p:spPr>
            <a:xfrm>
              <a:off x="0" y="0"/>
              <a:ext cx="2219051" cy="91196"/>
            </a:xfrm>
            <a:custGeom>
              <a:avLst/>
              <a:gdLst/>
              <a:ahLst/>
              <a:cxnLst/>
              <a:rect l="l" t="t" r="r" b="b"/>
              <a:pathLst>
                <a:path w="2219051" h="91196">
                  <a:moveTo>
                    <a:pt x="0" y="0"/>
                  </a:moveTo>
                  <a:lnTo>
                    <a:pt x="2219051" y="0"/>
                  </a:lnTo>
                  <a:lnTo>
                    <a:pt x="2219051" y="91196"/>
                  </a:lnTo>
                  <a:lnTo>
                    <a:pt x="0" y="91196"/>
                  </a:lnTo>
                  <a:close/>
                </a:path>
              </a:pathLst>
            </a:custGeom>
            <a:solidFill>
              <a:srgbClr val="FFFFFF"/>
            </a:solidFill>
          </p:spPr>
          <p:txBody>
            <a:bodyPr/>
            <a:lstStyle/>
            <a:p>
              <a:endParaRPr lang="es-CL"/>
            </a:p>
          </p:txBody>
        </p:sp>
        <p:sp>
          <p:nvSpPr>
            <p:cNvPr id="11" name="TextBox 11"/>
            <p:cNvSpPr txBox="1"/>
            <p:nvPr/>
          </p:nvSpPr>
          <p:spPr>
            <a:xfrm>
              <a:off x="0" y="47625"/>
              <a:ext cx="2219051" cy="43571"/>
            </a:xfrm>
            <a:prstGeom prst="rect">
              <a:avLst/>
            </a:prstGeom>
          </p:spPr>
          <p:txBody>
            <a:bodyPr lIns="50800" tIns="50800" rIns="50800" bIns="50800" rtlCol="0" anchor="ctr"/>
            <a:lstStyle/>
            <a:p>
              <a:pPr algn="ctr">
                <a:lnSpc>
                  <a:spcPts val="1674"/>
                </a:lnSpc>
              </a:pPr>
              <a:endParaRPr/>
            </a:p>
          </p:txBody>
        </p:sp>
      </p:grpSp>
      <p:sp>
        <p:nvSpPr>
          <p:cNvPr id="12" name="TextBox 12"/>
          <p:cNvSpPr txBox="1"/>
          <p:nvPr/>
        </p:nvSpPr>
        <p:spPr>
          <a:xfrm>
            <a:off x="0" y="2317919"/>
            <a:ext cx="14702590" cy="1950389"/>
          </a:xfrm>
          <a:prstGeom prst="rect">
            <a:avLst/>
          </a:prstGeom>
        </p:spPr>
        <p:txBody>
          <a:bodyPr lIns="0" tIns="0" rIns="0" bIns="0" rtlCol="0" anchor="t">
            <a:spAutoFit/>
          </a:bodyPr>
          <a:lstStyle/>
          <a:p>
            <a:pPr marL="0" lvl="0" indent="0" algn="l">
              <a:lnSpc>
                <a:spcPts val="13588"/>
              </a:lnSpc>
              <a:spcBef>
                <a:spcPct val="0"/>
              </a:spcBef>
            </a:pPr>
            <a:r>
              <a:rPr lang="en-US" sz="17201" b="1" spc="-2029">
                <a:solidFill>
                  <a:srgbClr val="2B485F"/>
                </a:solidFill>
                <a:latin typeface="Inter Bold"/>
                <a:ea typeface="Inter Bold"/>
                <a:cs typeface="Inter Bold"/>
                <a:sym typeface="Inter Bold"/>
              </a:rPr>
              <a:t>HERRAMIENTAS</a:t>
            </a:r>
          </a:p>
        </p:txBody>
      </p:sp>
      <p:sp>
        <p:nvSpPr>
          <p:cNvPr id="13" name="TextBox 13"/>
          <p:cNvSpPr txBox="1"/>
          <p:nvPr/>
        </p:nvSpPr>
        <p:spPr>
          <a:xfrm>
            <a:off x="789075" y="4527027"/>
            <a:ext cx="8491622" cy="3709035"/>
          </a:xfrm>
          <a:prstGeom prst="rect">
            <a:avLst/>
          </a:prstGeom>
        </p:spPr>
        <p:txBody>
          <a:bodyPr lIns="0" tIns="0" rIns="0" bIns="0" rtlCol="0" anchor="t">
            <a:spAutoFit/>
          </a:bodyPr>
          <a:lstStyle/>
          <a:p>
            <a:pPr algn="l">
              <a:lnSpc>
                <a:spcPts val="2939"/>
              </a:lnSpc>
            </a:pPr>
            <a:r>
              <a:rPr lang="en-US" sz="2099" spc="-186">
                <a:solidFill>
                  <a:srgbClr val="2B485F"/>
                </a:solidFill>
                <a:latin typeface="Inter"/>
                <a:ea typeface="Inter"/>
                <a:cs typeface="Inter"/>
                <a:sym typeface="Inter"/>
              </a:rPr>
              <a:t>Las herramientas que utilizaremos para el desarrollo de este proyecto son:</a:t>
            </a:r>
          </a:p>
          <a:p>
            <a:pPr algn="l">
              <a:lnSpc>
                <a:spcPts val="2939"/>
              </a:lnSpc>
            </a:pPr>
            <a:endParaRPr lang="en-US" sz="2099" spc="-186">
              <a:solidFill>
                <a:srgbClr val="2B485F"/>
              </a:solidFill>
              <a:latin typeface="Inter"/>
              <a:ea typeface="Inter"/>
              <a:cs typeface="Inter"/>
              <a:sym typeface="Inter"/>
            </a:endParaRPr>
          </a:p>
          <a:p>
            <a:pPr algn="l">
              <a:lnSpc>
                <a:spcPts val="2939"/>
              </a:lnSpc>
            </a:pPr>
            <a:r>
              <a:rPr lang="en-US" sz="2099" spc="-186">
                <a:solidFill>
                  <a:srgbClr val="2B485F"/>
                </a:solidFill>
                <a:latin typeface="Inter"/>
                <a:ea typeface="Inter"/>
                <a:cs typeface="Inter"/>
                <a:sym typeface="Inter"/>
              </a:rPr>
              <a:t>-Microsoft Word para elaborar la documentación.</a:t>
            </a:r>
          </a:p>
          <a:p>
            <a:pPr algn="l">
              <a:lnSpc>
                <a:spcPts val="2939"/>
              </a:lnSpc>
            </a:pPr>
            <a:r>
              <a:rPr lang="en-US" sz="2099" spc="-186">
                <a:solidFill>
                  <a:srgbClr val="2B485F"/>
                </a:solidFill>
                <a:latin typeface="Inter"/>
                <a:ea typeface="Inter"/>
                <a:cs typeface="Inter"/>
                <a:sym typeface="Inter"/>
              </a:rPr>
              <a:t>-Lucidshart para modelar la base datos y la arquitectura.</a:t>
            </a:r>
          </a:p>
          <a:p>
            <a:pPr algn="l">
              <a:lnSpc>
                <a:spcPts val="2939"/>
              </a:lnSpc>
            </a:pPr>
            <a:r>
              <a:rPr lang="en-US" sz="2099" spc="-186">
                <a:solidFill>
                  <a:srgbClr val="2B485F"/>
                </a:solidFill>
                <a:latin typeface="Inter"/>
                <a:ea typeface="Inter"/>
                <a:cs typeface="Inter"/>
                <a:sym typeface="Inter"/>
              </a:rPr>
              <a:t>-Canva como herramienta de Mockup.</a:t>
            </a:r>
          </a:p>
          <a:p>
            <a:pPr algn="l">
              <a:lnSpc>
                <a:spcPts val="2939"/>
              </a:lnSpc>
            </a:pPr>
            <a:r>
              <a:rPr lang="en-US" sz="2099" spc="-186">
                <a:solidFill>
                  <a:srgbClr val="2B485F"/>
                </a:solidFill>
                <a:latin typeface="Inter"/>
                <a:ea typeface="Inter"/>
                <a:cs typeface="Inter"/>
                <a:sym typeface="Inter"/>
              </a:rPr>
              <a:t>-Django sumado a númerosas librerías de python para desarrollo web.</a:t>
            </a:r>
          </a:p>
          <a:p>
            <a:pPr algn="l">
              <a:lnSpc>
                <a:spcPts val="2939"/>
              </a:lnSpc>
            </a:pPr>
            <a:r>
              <a:rPr lang="en-US" sz="2099" spc="-186">
                <a:solidFill>
                  <a:srgbClr val="2B485F"/>
                </a:solidFill>
                <a:latin typeface="Inter"/>
                <a:ea typeface="Inter"/>
                <a:cs typeface="Inter"/>
                <a:sym typeface="Inter"/>
              </a:rPr>
              <a:t>-SQL mediante PostgresSQL.</a:t>
            </a:r>
          </a:p>
          <a:p>
            <a:pPr algn="l">
              <a:lnSpc>
                <a:spcPts val="2939"/>
              </a:lnSpc>
            </a:pPr>
            <a:r>
              <a:rPr lang="en-US" sz="2099" spc="-186">
                <a:solidFill>
                  <a:srgbClr val="2B485F"/>
                </a:solidFill>
                <a:latin typeface="Inter"/>
                <a:ea typeface="Inter"/>
                <a:cs typeface="Inter"/>
                <a:sym typeface="Inter"/>
              </a:rPr>
              <a:t>-Jmeter para pruebas de carga y estrés.</a:t>
            </a:r>
          </a:p>
          <a:p>
            <a:pPr algn="l">
              <a:lnSpc>
                <a:spcPts val="2939"/>
              </a:lnSpc>
            </a:pPr>
            <a:r>
              <a:rPr lang="en-US" sz="2099" spc="-186">
                <a:solidFill>
                  <a:srgbClr val="2B485F"/>
                </a:solidFill>
                <a:latin typeface="Inter"/>
                <a:ea typeface="Inter"/>
                <a:cs typeface="Inter"/>
                <a:sym typeface="Inter"/>
              </a:rPr>
              <a:t>-Owasp Zap para mapeo de vulnerabilidades.</a:t>
            </a:r>
          </a:p>
          <a:p>
            <a:pPr marL="0" lvl="0" indent="0" algn="l">
              <a:lnSpc>
                <a:spcPts val="2939"/>
              </a:lnSpc>
            </a:pPr>
            <a:r>
              <a:rPr lang="en-US" sz="2099" spc="-186">
                <a:solidFill>
                  <a:srgbClr val="2B485F"/>
                </a:solidFill>
                <a:latin typeface="Inter"/>
                <a:ea typeface="Inter"/>
                <a:cs typeface="Inter"/>
                <a:sym typeface="Inter"/>
              </a:rPr>
              <a:t>-Herramienta de hosting por definir.</a:t>
            </a:r>
          </a:p>
        </p:txBody>
      </p:sp>
      <p:grpSp>
        <p:nvGrpSpPr>
          <p:cNvPr id="14" name="Group 14"/>
          <p:cNvGrpSpPr/>
          <p:nvPr/>
        </p:nvGrpSpPr>
        <p:grpSpPr>
          <a:xfrm rot="-5400000">
            <a:off x="9068612" y="7531704"/>
            <a:ext cx="7360727" cy="346260"/>
            <a:chOff x="0" y="0"/>
            <a:chExt cx="1938628" cy="91196"/>
          </a:xfrm>
        </p:grpSpPr>
        <p:sp>
          <p:nvSpPr>
            <p:cNvPr id="15" name="Freeform 15"/>
            <p:cNvSpPr/>
            <p:nvPr/>
          </p:nvSpPr>
          <p:spPr>
            <a:xfrm>
              <a:off x="0" y="0"/>
              <a:ext cx="1938628" cy="91196"/>
            </a:xfrm>
            <a:custGeom>
              <a:avLst/>
              <a:gdLst/>
              <a:ahLst/>
              <a:cxnLst/>
              <a:rect l="l" t="t" r="r" b="b"/>
              <a:pathLst>
                <a:path w="1938628" h="91196">
                  <a:moveTo>
                    <a:pt x="0" y="0"/>
                  </a:moveTo>
                  <a:lnTo>
                    <a:pt x="1938628" y="0"/>
                  </a:lnTo>
                  <a:lnTo>
                    <a:pt x="1938628" y="91196"/>
                  </a:lnTo>
                  <a:lnTo>
                    <a:pt x="0" y="91196"/>
                  </a:lnTo>
                  <a:close/>
                </a:path>
              </a:pathLst>
            </a:custGeom>
            <a:solidFill>
              <a:srgbClr val="FFFFFF"/>
            </a:solidFill>
          </p:spPr>
          <p:txBody>
            <a:bodyPr/>
            <a:lstStyle/>
            <a:p>
              <a:endParaRPr lang="es-CL"/>
            </a:p>
          </p:txBody>
        </p:sp>
        <p:sp>
          <p:nvSpPr>
            <p:cNvPr id="16" name="TextBox 16"/>
            <p:cNvSpPr txBox="1"/>
            <p:nvPr/>
          </p:nvSpPr>
          <p:spPr>
            <a:xfrm>
              <a:off x="0" y="47625"/>
              <a:ext cx="1938628" cy="43571"/>
            </a:xfrm>
            <a:prstGeom prst="rect">
              <a:avLst/>
            </a:prstGeom>
          </p:spPr>
          <p:txBody>
            <a:bodyPr lIns="50800" tIns="50800" rIns="50800" bIns="50800" rtlCol="0" anchor="ctr"/>
            <a:lstStyle/>
            <a:p>
              <a:pPr algn="ctr">
                <a:lnSpc>
                  <a:spcPts val="1674"/>
                </a:lnSpc>
              </a:pPr>
              <a:endParaRPr/>
            </a:p>
          </p:txBody>
        </p:sp>
      </p:grpSp>
      <p:sp>
        <p:nvSpPr>
          <p:cNvPr id="17" name="TextBox 17"/>
          <p:cNvSpPr txBox="1"/>
          <p:nvPr/>
        </p:nvSpPr>
        <p:spPr>
          <a:xfrm>
            <a:off x="512928" y="597391"/>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ALEXANDER</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915130" y="4448188"/>
            <a:ext cx="9960153" cy="3786406"/>
            <a:chOff x="0" y="0"/>
            <a:chExt cx="2623250" cy="997243"/>
          </a:xfrm>
        </p:grpSpPr>
        <p:sp>
          <p:nvSpPr>
            <p:cNvPr id="3" name="Freeform 3"/>
            <p:cNvSpPr/>
            <p:nvPr/>
          </p:nvSpPr>
          <p:spPr>
            <a:xfrm>
              <a:off x="0" y="0"/>
              <a:ext cx="2623250" cy="997243"/>
            </a:xfrm>
            <a:custGeom>
              <a:avLst/>
              <a:gdLst/>
              <a:ahLst/>
              <a:cxnLst/>
              <a:rect l="l" t="t" r="r" b="b"/>
              <a:pathLst>
                <a:path w="2623250" h="997243">
                  <a:moveTo>
                    <a:pt x="0" y="0"/>
                  </a:moveTo>
                  <a:lnTo>
                    <a:pt x="2623250" y="0"/>
                  </a:lnTo>
                  <a:lnTo>
                    <a:pt x="2623250" y="997243"/>
                  </a:lnTo>
                  <a:lnTo>
                    <a:pt x="0" y="997243"/>
                  </a:lnTo>
                  <a:close/>
                </a:path>
              </a:pathLst>
            </a:custGeom>
            <a:solidFill>
              <a:srgbClr val="62969E"/>
            </a:solidFill>
          </p:spPr>
          <p:txBody>
            <a:bodyPr/>
            <a:lstStyle/>
            <a:p>
              <a:endParaRPr lang="es-CL"/>
            </a:p>
          </p:txBody>
        </p:sp>
        <p:sp>
          <p:nvSpPr>
            <p:cNvPr id="4" name="TextBox 4"/>
            <p:cNvSpPr txBox="1"/>
            <p:nvPr/>
          </p:nvSpPr>
          <p:spPr>
            <a:xfrm>
              <a:off x="0" y="47625"/>
              <a:ext cx="2623250" cy="949618"/>
            </a:xfrm>
            <a:prstGeom prst="rect">
              <a:avLst/>
            </a:prstGeom>
          </p:spPr>
          <p:txBody>
            <a:bodyPr lIns="50800" tIns="50800" rIns="50800" bIns="50800" rtlCol="0" anchor="ctr"/>
            <a:lstStyle/>
            <a:p>
              <a:pPr algn="ctr">
                <a:lnSpc>
                  <a:spcPts val="1674"/>
                </a:lnSpc>
              </a:pPr>
              <a:endParaRPr/>
            </a:p>
          </p:txBody>
        </p:sp>
      </p:grpSp>
      <p:sp>
        <p:nvSpPr>
          <p:cNvPr id="5" name="TextBox 5"/>
          <p:cNvSpPr txBox="1"/>
          <p:nvPr/>
        </p:nvSpPr>
        <p:spPr>
          <a:xfrm>
            <a:off x="701640" y="2278613"/>
            <a:ext cx="16557660" cy="1656499"/>
          </a:xfrm>
          <a:prstGeom prst="rect">
            <a:avLst/>
          </a:prstGeom>
        </p:spPr>
        <p:txBody>
          <a:bodyPr lIns="0" tIns="0" rIns="0" bIns="0" rtlCol="0" anchor="t">
            <a:spAutoFit/>
          </a:bodyPr>
          <a:lstStyle/>
          <a:p>
            <a:pPr marL="0" lvl="0" indent="0" algn="ctr">
              <a:lnSpc>
                <a:spcPts val="11403"/>
              </a:lnSpc>
            </a:pPr>
            <a:r>
              <a:rPr lang="en-US" sz="14434" b="1" spc="-1703">
                <a:solidFill>
                  <a:srgbClr val="2B485F"/>
                </a:solidFill>
                <a:latin typeface="Inter Bold"/>
                <a:ea typeface="Inter Bold"/>
                <a:cs typeface="Inter Bold"/>
                <a:sym typeface="Inter Bold"/>
              </a:rPr>
              <a:t>CONCLUSIONES</a:t>
            </a:r>
          </a:p>
        </p:txBody>
      </p:sp>
      <p:sp>
        <p:nvSpPr>
          <p:cNvPr id="6" name="TextBox 6"/>
          <p:cNvSpPr txBox="1"/>
          <p:nvPr/>
        </p:nvSpPr>
        <p:spPr>
          <a:xfrm>
            <a:off x="4649396" y="4834536"/>
            <a:ext cx="8491622" cy="2966085"/>
          </a:xfrm>
          <a:prstGeom prst="rect">
            <a:avLst/>
          </a:prstGeom>
        </p:spPr>
        <p:txBody>
          <a:bodyPr lIns="0" tIns="0" rIns="0" bIns="0" rtlCol="0" anchor="t">
            <a:spAutoFit/>
          </a:bodyPr>
          <a:lstStyle/>
          <a:p>
            <a:pPr algn="ctr">
              <a:lnSpc>
                <a:spcPts val="2939"/>
              </a:lnSpc>
            </a:pPr>
            <a:r>
              <a:rPr lang="en-US" sz="2099" spc="-186">
                <a:solidFill>
                  <a:srgbClr val="122029"/>
                </a:solidFill>
                <a:latin typeface="Inter"/>
                <a:ea typeface="Inter"/>
                <a:cs typeface="Inter"/>
                <a:sym typeface="Inter"/>
              </a:rPr>
              <a:t>En conclusión, como equipo de trabajo consideramos que hemos realizado una buena planificación del proyecto que tenemos en mente,  tomando en cuenta numerosos aspectos para garantizar un desarrollo efectivo y eficiente.</a:t>
            </a:r>
          </a:p>
          <a:p>
            <a:pPr algn="ctr">
              <a:lnSpc>
                <a:spcPts val="2939"/>
              </a:lnSpc>
            </a:pPr>
            <a:endParaRPr lang="en-US" sz="2099" spc="-186">
              <a:solidFill>
                <a:srgbClr val="122029"/>
              </a:solidFill>
              <a:latin typeface="Inter"/>
              <a:ea typeface="Inter"/>
              <a:cs typeface="Inter"/>
              <a:sym typeface="Inter"/>
            </a:endParaRPr>
          </a:p>
          <a:p>
            <a:pPr marL="0" lvl="0" indent="0" algn="ctr">
              <a:lnSpc>
                <a:spcPts val="2939"/>
              </a:lnSpc>
            </a:pPr>
            <a:r>
              <a:rPr lang="en-US" sz="2099" spc="-186">
                <a:solidFill>
                  <a:srgbClr val="122029"/>
                </a:solidFill>
                <a:latin typeface="Inter"/>
                <a:ea typeface="Inter"/>
                <a:cs typeface="Inter"/>
                <a:sym typeface="Inter"/>
              </a:rPr>
              <a:t>Mencionar que estando aún en fases iniciales estamos al pendiente de cambios que podrían ocurrir debido a eventualidades, así como en tomas de decisión que podrían verse alteradas al encontrar una mejor herramienta para una determinada tarea, cambios los cuales serían apropiadamente documentados.</a:t>
            </a:r>
          </a:p>
        </p:txBody>
      </p:sp>
      <p:sp>
        <p:nvSpPr>
          <p:cNvPr id="7" name="TextBox 7"/>
          <p:cNvSpPr txBox="1"/>
          <p:nvPr/>
        </p:nvSpPr>
        <p:spPr>
          <a:xfrm>
            <a:off x="15407012" y="835914"/>
            <a:ext cx="2513344" cy="433197"/>
          </a:xfrm>
          <a:prstGeom prst="rect">
            <a:avLst/>
          </a:prstGeom>
        </p:spPr>
        <p:txBody>
          <a:bodyPr lIns="0" tIns="0" rIns="0" bIns="0" rtlCol="0" anchor="t">
            <a:spAutoFit/>
          </a:bodyPr>
          <a:lstStyle/>
          <a:p>
            <a:pPr marL="0" lvl="0" indent="0" algn="l">
              <a:lnSpc>
                <a:spcPts val="1674"/>
              </a:lnSpc>
            </a:pPr>
            <a:r>
              <a:rPr lang="en-US" sz="1800" b="1" spc="-54">
                <a:solidFill>
                  <a:srgbClr val="122029"/>
                </a:solidFill>
                <a:latin typeface="Inter Bold"/>
                <a:ea typeface="Inter Bold"/>
                <a:cs typeface="Inter Bold"/>
                <a:sym typeface="Inter Bold"/>
              </a:rPr>
              <a:t>PRESENTADO POR: ALEXANDER</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870</Words>
  <Application>Microsoft Office PowerPoint</Application>
  <PresentationFormat>Personalizado</PresentationFormat>
  <Paragraphs>84</Paragraphs>
  <Slides>9</Slides>
  <Notes>0</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9</vt:i4>
      </vt:variant>
    </vt:vector>
  </HeadingPairs>
  <TitlesOfParts>
    <vt:vector size="16" baseType="lpstr">
      <vt:lpstr>Calibri</vt:lpstr>
      <vt:lpstr>Arial</vt:lpstr>
      <vt:lpstr>Inter Bold</vt:lpstr>
      <vt:lpstr>Inter</vt:lpstr>
      <vt:lpstr>Open Sans Bold</vt:lpstr>
      <vt:lpstr>Open Sans</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College Choice Helper</dc:title>
  <cp:lastModifiedBy>Abel Sánchez</cp:lastModifiedBy>
  <cp:revision>2</cp:revision>
  <dcterms:created xsi:type="dcterms:W3CDTF">2006-08-16T00:00:00Z</dcterms:created>
  <dcterms:modified xsi:type="dcterms:W3CDTF">2025-09-02T22:53:41Z</dcterms:modified>
  <dc:identifier>DAGx3TaReak</dc:identifier>
</cp:coreProperties>
</file>